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431" r:id="rId2"/>
    <p:sldId id="305" r:id="rId3"/>
    <p:sldId id="319" r:id="rId4"/>
    <p:sldId id="365" r:id="rId5"/>
    <p:sldId id="417" r:id="rId6"/>
    <p:sldId id="355" r:id="rId7"/>
    <p:sldId id="410" r:id="rId8"/>
    <p:sldId id="411" r:id="rId9"/>
    <p:sldId id="320" r:id="rId10"/>
    <p:sldId id="385" r:id="rId11"/>
    <p:sldId id="413" r:id="rId12"/>
    <p:sldId id="414" r:id="rId13"/>
    <p:sldId id="423" r:id="rId14"/>
    <p:sldId id="415" r:id="rId15"/>
    <p:sldId id="412" r:id="rId16"/>
    <p:sldId id="432" r:id="rId17"/>
    <p:sldId id="324" r:id="rId18"/>
    <p:sldId id="361" r:id="rId19"/>
    <p:sldId id="397" r:id="rId20"/>
    <p:sldId id="416" r:id="rId21"/>
    <p:sldId id="418" r:id="rId22"/>
    <p:sldId id="419" r:id="rId23"/>
    <p:sldId id="421" r:id="rId24"/>
    <p:sldId id="328" r:id="rId25"/>
    <p:sldId id="400" r:id="rId26"/>
    <p:sldId id="420" r:id="rId27"/>
    <p:sldId id="424" r:id="rId28"/>
    <p:sldId id="332" r:id="rId29"/>
    <p:sldId id="426" r:id="rId30"/>
    <p:sldId id="427" r:id="rId31"/>
    <p:sldId id="428" r:id="rId32"/>
    <p:sldId id="429" r:id="rId33"/>
    <p:sldId id="430" r:id="rId34"/>
    <p:sldId id="340" r:id="rId35"/>
    <p:sldId id="377" r:id="rId36"/>
  </p:sldIdLst>
  <p:sldSz cx="9144000" cy="6858000" type="screen4x3"/>
  <p:notesSz cx="6858000" cy="994727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588" autoAdjust="0"/>
  </p:normalViewPr>
  <p:slideViewPr>
    <p:cSldViewPr>
      <p:cViewPr>
        <p:scale>
          <a:sx n="84" d="100"/>
          <a:sy n="84" d="100"/>
        </p:scale>
        <p:origin x="-744" y="624"/>
      </p:cViewPr>
      <p:guideLst>
        <p:guide orient="horz" pos="2160"/>
        <p:guide pos="2880"/>
      </p:guideLst>
    </p:cSldViewPr>
  </p:slideViewPr>
  <p:outlineViewPr>
    <p:cViewPr>
      <p:scale>
        <a:sx n="33" d="100"/>
        <a:sy n="33" d="100"/>
      </p:scale>
      <p:origin x="0" y="2382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670" y="-102"/>
      </p:cViewPr>
      <p:guideLst>
        <p:guide orient="horz" pos="3134"/>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092" cy="497921"/>
          </a:xfrm>
          <a:prstGeom prst="rect">
            <a:avLst/>
          </a:prstGeom>
        </p:spPr>
        <p:txBody>
          <a:bodyPr vert="horz" lIns="92592" tIns="46296" rIns="92592" bIns="46296" rtlCol="0"/>
          <a:lstStyle>
            <a:lvl1pPr algn="l">
              <a:defRPr sz="1200"/>
            </a:lvl1pPr>
          </a:lstStyle>
          <a:p>
            <a:endParaRPr lang="nl-BE"/>
          </a:p>
        </p:txBody>
      </p:sp>
      <p:sp>
        <p:nvSpPr>
          <p:cNvPr id="3" name="Tijdelijke aanduiding voor datum 2"/>
          <p:cNvSpPr>
            <a:spLocks noGrp="1"/>
          </p:cNvSpPr>
          <p:nvPr>
            <p:ph type="dt" sz="quarter" idx="1"/>
          </p:nvPr>
        </p:nvSpPr>
        <p:spPr>
          <a:xfrm>
            <a:off x="3885275" y="0"/>
            <a:ext cx="2971092" cy="497921"/>
          </a:xfrm>
          <a:prstGeom prst="rect">
            <a:avLst/>
          </a:prstGeom>
        </p:spPr>
        <p:txBody>
          <a:bodyPr vert="horz" lIns="92592" tIns="46296" rIns="92592" bIns="46296" rtlCol="0"/>
          <a:lstStyle>
            <a:lvl1pPr algn="r">
              <a:defRPr sz="1200"/>
            </a:lvl1pPr>
          </a:lstStyle>
          <a:p>
            <a:fld id="{2EBF29A2-F6A6-4859-A58C-9CC932C793F5}" type="datetimeFigureOut">
              <a:rPr lang="nl-BE" smtClean="0"/>
              <a:pPr/>
              <a:t>26-05-13</a:t>
            </a:fld>
            <a:endParaRPr lang="nl-BE"/>
          </a:p>
        </p:txBody>
      </p:sp>
      <p:sp>
        <p:nvSpPr>
          <p:cNvPr id="4" name="Tijdelijke aanduiding voor voettekst 3"/>
          <p:cNvSpPr>
            <a:spLocks noGrp="1"/>
          </p:cNvSpPr>
          <p:nvPr>
            <p:ph type="ftr" sz="quarter" idx="2"/>
          </p:nvPr>
        </p:nvSpPr>
        <p:spPr>
          <a:xfrm>
            <a:off x="0" y="9447764"/>
            <a:ext cx="2971092" cy="497920"/>
          </a:xfrm>
          <a:prstGeom prst="rect">
            <a:avLst/>
          </a:prstGeom>
        </p:spPr>
        <p:txBody>
          <a:bodyPr vert="horz" lIns="92592" tIns="46296" rIns="92592" bIns="46296"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5275" y="9447764"/>
            <a:ext cx="2971092" cy="497920"/>
          </a:xfrm>
          <a:prstGeom prst="rect">
            <a:avLst/>
          </a:prstGeom>
        </p:spPr>
        <p:txBody>
          <a:bodyPr vert="horz" lIns="92592" tIns="46296" rIns="92592" bIns="46296" rtlCol="0" anchor="b"/>
          <a:lstStyle>
            <a:lvl1pPr algn="r">
              <a:defRPr sz="1200"/>
            </a:lvl1pPr>
          </a:lstStyle>
          <a:p>
            <a:fld id="{6C3E0D77-6B32-472B-BF33-7BFB847F0E32}" type="slidenum">
              <a:rPr lang="nl-BE" smtClean="0"/>
              <a:pPr/>
              <a:t>‹nr.›</a:t>
            </a:fld>
            <a:endParaRPr lang="nl-BE"/>
          </a:p>
        </p:txBody>
      </p:sp>
    </p:spTree>
    <p:extLst>
      <p:ext uri="{BB962C8B-B14F-4D97-AF65-F5344CB8AC3E}">
        <p14:creationId xmlns:p14="http://schemas.microsoft.com/office/powerpoint/2010/main" val="1229255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7364"/>
          </a:xfrm>
          <a:prstGeom prst="rect">
            <a:avLst/>
          </a:prstGeom>
        </p:spPr>
        <p:txBody>
          <a:bodyPr vert="horz" lIns="92592" tIns="46296" rIns="92592" bIns="46296"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97364"/>
          </a:xfrm>
          <a:prstGeom prst="rect">
            <a:avLst/>
          </a:prstGeom>
        </p:spPr>
        <p:txBody>
          <a:bodyPr vert="horz" lIns="92592" tIns="46296" rIns="92592" bIns="46296" rtlCol="0"/>
          <a:lstStyle>
            <a:lvl1pPr algn="r">
              <a:defRPr sz="1200"/>
            </a:lvl1pPr>
          </a:lstStyle>
          <a:p>
            <a:fld id="{95A81C3A-CE35-482B-910F-BB5032970229}" type="datetimeFigureOut">
              <a:rPr lang="nl-BE" smtClean="0"/>
              <a:pPr/>
              <a:t>26-05-13</a:t>
            </a:fld>
            <a:endParaRPr lang="nl-BE"/>
          </a:p>
        </p:txBody>
      </p:sp>
      <p:sp>
        <p:nvSpPr>
          <p:cNvPr id="4" name="Tijdelijke aanduiding voor dia-afbeelding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2592" tIns="46296" rIns="92592" bIns="46296" rtlCol="0" anchor="ctr"/>
          <a:lstStyle/>
          <a:p>
            <a:endParaRPr lang="nl-BE"/>
          </a:p>
        </p:txBody>
      </p:sp>
      <p:sp>
        <p:nvSpPr>
          <p:cNvPr id="5" name="Tijdelijke aanduiding voor notities 4"/>
          <p:cNvSpPr>
            <a:spLocks noGrp="1"/>
          </p:cNvSpPr>
          <p:nvPr>
            <p:ph type="body" sz="quarter" idx="3"/>
          </p:nvPr>
        </p:nvSpPr>
        <p:spPr>
          <a:xfrm>
            <a:off x="685800" y="4724956"/>
            <a:ext cx="5486400" cy="4476274"/>
          </a:xfrm>
          <a:prstGeom prst="rect">
            <a:avLst/>
          </a:prstGeom>
        </p:spPr>
        <p:txBody>
          <a:bodyPr vert="horz" lIns="92592" tIns="46296" rIns="92592" bIns="46296"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48184"/>
            <a:ext cx="2971800" cy="497364"/>
          </a:xfrm>
          <a:prstGeom prst="rect">
            <a:avLst/>
          </a:prstGeom>
        </p:spPr>
        <p:txBody>
          <a:bodyPr vert="horz" lIns="92592" tIns="46296" rIns="92592" bIns="46296"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9448184"/>
            <a:ext cx="2971800" cy="497364"/>
          </a:xfrm>
          <a:prstGeom prst="rect">
            <a:avLst/>
          </a:prstGeom>
        </p:spPr>
        <p:txBody>
          <a:bodyPr vert="horz" lIns="92592" tIns="46296" rIns="92592" bIns="46296" rtlCol="0" anchor="b"/>
          <a:lstStyle>
            <a:lvl1pPr algn="r">
              <a:defRPr sz="1200"/>
            </a:lvl1pPr>
          </a:lstStyle>
          <a:p>
            <a:fld id="{FCA9FB73-E698-4DCC-A264-1CFF3155811F}" type="slidenum">
              <a:rPr lang="nl-BE" smtClean="0"/>
              <a:pPr/>
              <a:t>‹nr.›</a:t>
            </a:fld>
            <a:endParaRPr lang="nl-BE"/>
          </a:p>
        </p:txBody>
      </p:sp>
    </p:spTree>
    <p:extLst>
      <p:ext uri="{BB962C8B-B14F-4D97-AF65-F5344CB8AC3E}">
        <p14:creationId xmlns:p14="http://schemas.microsoft.com/office/powerpoint/2010/main" val="3932872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aseline="0" dirty="0" err="1" smtClean="0"/>
              <a:t>Undoubtedly</a:t>
            </a:r>
            <a:r>
              <a:rPr lang="nl-BE" baseline="0" dirty="0" smtClean="0"/>
              <a:t>, s</a:t>
            </a:r>
            <a:r>
              <a:rPr lang="nl-BE" dirty="0" smtClean="0"/>
              <a:t>creening</a:t>
            </a:r>
            <a:r>
              <a:rPr lang="nl-BE" baseline="0" dirty="0" smtClean="0"/>
              <a:t> must </a:t>
            </a:r>
            <a:r>
              <a:rPr lang="nl-BE" baseline="0" dirty="0" err="1" smtClean="0"/>
              <a:t>be</a:t>
            </a:r>
            <a:r>
              <a:rPr lang="nl-BE" baseline="0" dirty="0" smtClean="0"/>
              <a:t> </a:t>
            </a:r>
            <a:r>
              <a:rPr lang="nl-BE" baseline="0" dirty="0" err="1" smtClean="0"/>
              <a:t>seen</a:t>
            </a:r>
            <a:r>
              <a:rPr lang="nl-BE" baseline="0" dirty="0" smtClean="0"/>
              <a:t> </a:t>
            </a:r>
            <a:r>
              <a:rPr lang="nl-BE" baseline="0" dirty="0" err="1" smtClean="0"/>
              <a:t>one</a:t>
            </a:r>
            <a:r>
              <a:rPr lang="nl-BE" baseline="0" dirty="0" smtClean="0"/>
              <a:t> of the most </a:t>
            </a:r>
            <a:r>
              <a:rPr lang="nl-BE" baseline="0" dirty="0" err="1" smtClean="0"/>
              <a:t>crucial</a:t>
            </a:r>
            <a:r>
              <a:rPr lang="nl-BE" baseline="0" dirty="0" smtClean="0"/>
              <a:t> stages in the Environment Impact Assessment (EIA) </a:t>
            </a:r>
            <a:r>
              <a:rPr lang="nl-BE" baseline="0" dirty="0" err="1" smtClean="0"/>
              <a:t>process</a:t>
            </a:r>
            <a:r>
              <a:rPr lang="nl-BE" baseline="0" dirty="0" smtClean="0"/>
              <a:t> </a:t>
            </a:r>
            <a:r>
              <a:rPr lang="nl-BE" baseline="0" dirty="0" err="1" smtClean="0"/>
              <a:t>since</a:t>
            </a:r>
            <a:r>
              <a:rPr lang="nl-BE" baseline="0" dirty="0" smtClean="0"/>
              <a:t> </a:t>
            </a:r>
            <a:r>
              <a:rPr lang="nl-BE" baseline="0" dirty="0" err="1" smtClean="0"/>
              <a:t>it</a:t>
            </a:r>
            <a:r>
              <a:rPr lang="nl-BE" baseline="0" dirty="0" smtClean="0"/>
              <a:t> concerns the </a:t>
            </a:r>
            <a:r>
              <a:rPr lang="nl-BE" baseline="0" dirty="0" err="1" smtClean="0"/>
              <a:t>pivotal</a:t>
            </a:r>
            <a:r>
              <a:rPr lang="nl-BE" baseline="0" dirty="0" smtClean="0"/>
              <a:t> question </a:t>
            </a:r>
            <a:r>
              <a:rPr lang="nl-BE" baseline="0" dirty="0" err="1" smtClean="0"/>
              <a:t>whether</a:t>
            </a:r>
            <a:r>
              <a:rPr lang="nl-BE" baseline="0" dirty="0" smtClean="0"/>
              <a:t> or </a:t>
            </a:r>
            <a:r>
              <a:rPr lang="nl-BE" baseline="0" dirty="0" err="1" smtClean="0"/>
              <a:t>not</a:t>
            </a:r>
            <a:r>
              <a:rPr lang="nl-BE" baseline="0" dirty="0" smtClean="0"/>
              <a:t> </a:t>
            </a:r>
            <a:r>
              <a:rPr lang="nl-BE" baseline="0" dirty="0" err="1" smtClean="0"/>
              <a:t>an</a:t>
            </a:r>
            <a:r>
              <a:rPr lang="nl-BE" baseline="0" dirty="0" smtClean="0"/>
              <a:t> EIA is </a:t>
            </a:r>
            <a:r>
              <a:rPr lang="nl-BE" baseline="0" dirty="0" err="1" smtClean="0"/>
              <a:t>required</a:t>
            </a:r>
            <a:r>
              <a:rPr lang="nl-BE" baseline="0" dirty="0" smtClean="0"/>
              <a:t> </a:t>
            </a:r>
            <a:r>
              <a:rPr lang="nl-BE" baseline="0" dirty="0" err="1" smtClean="0"/>
              <a:t>for</a:t>
            </a:r>
            <a:r>
              <a:rPr lang="nl-BE" baseline="0" dirty="0" smtClean="0"/>
              <a:t> a project. </a:t>
            </a:r>
            <a:r>
              <a:rPr lang="nl-BE" baseline="0" dirty="0" err="1" smtClean="0"/>
              <a:t>However</a:t>
            </a:r>
            <a:r>
              <a:rPr lang="nl-BE" baseline="0" dirty="0" smtClean="0"/>
              <a:t>, at the </a:t>
            </a:r>
            <a:r>
              <a:rPr lang="nl-BE" baseline="0" dirty="0" err="1" smtClean="0"/>
              <a:t>same</a:t>
            </a:r>
            <a:r>
              <a:rPr lang="nl-BE" baseline="0" dirty="0" smtClean="0"/>
              <a:t> time, </a:t>
            </a:r>
            <a:r>
              <a:rPr lang="nl-BE" baseline="0" dirty="0" err="1" smtClean="0"/>
              <a:t>it</a:t>
            </a:r>
            <a:r>
              <a:rPr lang="nl-BE" baseline="0" dirty="0" smtClean="0"/>
              <a:t> </a:t>
            </a:r>
            <a:r>
              <a:rPr lang="nl-BE" baseline="0" dirty="0" err="1" smtClean="0"/>
              <a:t>represents</a:t>
            </a:r>
            <a:r>
              <a:rPr lang="nl-BE" baseline="0" dirty="0" smtClean="0"/>
              <a:t> </a:t>
            </a:r>
            <a:r>
              <a:rPr lang="nl-BE" baseline="0" dirty="0" err="1" smtClean="0"/>
              <a:t>also</a:t>
            </a:r>
            <a:r>
              <a:rPr lang="nl-BE" baseline="0" dirty="0" smtClean="0"/>
              <a:t> </a:t>
            </a:r>
            <a:r>
              <a:rPr lang="nl-BE" baseline="0" dirty="0" err="1" smtClean="0"/>
              <a:t>one</a:t>
            </a:r>
            <a:r>
              <a:rPr lang="nl-BE" baseline="0" dirty="0" smtClean="0"/>
              <a:t> of the most </a:t>
            </a:r>
            <a:r>
              <a:rPr lang="nl-BE" baseline="0" dirty="0" err="1" smtClean="0"/>
              <a:t>contested</a:t>
            </a:r>
            <a:r>
              <a:rPr lang="nl-BE" baseline="0" dirty="0" smtClean="0"/>
              <a:t> </a:t>
            </a:r>
            <a:r>
              <a:rPr lang="nl-BE" baseline="0" dirty="0" err="1" smtClean="0"/>
              <a:t>and</a:t>
            </a:r>
            <a:r>
              <a:rPr lang="nl-BE" baseline="0" dirty="0" smtClean="0"/>
              <a:t> </a:t>
            </a:r>
            <a:r>
              <a:rPr lang="nl-BE" baseline="0" dirty="0" err="1" smtClean="0"/>
              <a:t>cumbersome</a:t>
            </a:r>
            <a:r>
              <a:rPr lang="nl-BE" baseline="0" dirty="0" smtClean="0"/>
              <a:t> </a:t>
            </a:r>
            <a:r>
              <a:rPr lang="nl-BE" baseline="0" dirty="0" err="1" smtClean="0"/>
              <a:t>requirements</a:t>
            </a:r>
            <a:r>
              <a:rPr lang="nl-BE" baseline="0" dirty="0" smtClean="0"/>
              <a:t> of the EIA-Directive. In light of the </a:t>
            </a:r>
            <a:r>
              <a:rPr lang="nl-BE" baseline="0" dirty="0" err="1" smtClean="0"/>
              <a:t>many</a:t>
            </a:r>
            <a:r>
              <a:rPr lang="nl-BE" baseline="0" dirty="0" smtClean="0"/>
              <a:t> case </a:t>
            </a:r>
            <a:r>
              <a:rPr lang="nl-BE" baseline="0" dirty="0" err="1" smtClean="0"/>
              <a:t>law</a:t>
            </a:r>
            <a:r>
              <a:rPr lang="nl-BE" baseline="0" dirty="0" smtClean="0"/>
              <a:t> </a:t>
            </a:r>
            <a:r>
              <a:rPr lang="nl-BE" baseline="0" dirty="0" err="1" smtClean="0"/>
              <a:t>and</a:t>
            </a:r>
            <a:r>
              <a:rPr lang="nl-BE" baseline="0" dirty="0" smtClean="0"/>
              <a:t> </a:t>
            </a:r>
            <a:r>
              <a:rPr lang="nl-BE" baseline="0" dirty="0" err="1" smtClean="0"/>
              <a:t>legal</a:t>
            </a:r>
            <a:r>
              <a:rPr lang="nl-BE" baseline="0" dirty="0" smtClean="0"/>
              <a:t> </a:t>
            </a:r>
            <a:r>
              <a:rPr lang="nl-BE" baseline="0" dirty="0" err="1" smtClean="0"/>
              <a:t>uncertainty</a:t>
            </a:r>
            <a:r>
              <a:rPr lang="nl-BE" baseline="0" dirty="0" smtClean="0"/>
              <a:t>, recent </a:t>
            </a:r>
            <a:r>
              <a:rPr lang="nl-BE" baseline="0" dirty="0" err="1" smtClean="0"/>
              <a:t>reports</a:t>
            </a:r>
            <a:r>
              <a:rPr lang="nl-BE" baseline="0" dirty="0" smtClean="0"/>
              <a:t> on the </a:t>
            </a:r>
            <a:r>
              <a:rPr lang="nl-BE" baseline="0" dirty="0" err="1" smtClean="0"/>
              <a:t>implementation</a:t>
            </a:r>
            <a:r>
              <a:rPr lang="nl-BE" baseline="0" dirty="0" smtClean="0"/>
              <a:t> </a:t>
            </a:r>
            <a:r>
              <a:rPr lang="nl-BE" baseline="0" dirty="0" err="1" smtClean="0"/>
              <a:t>and</a:t>
            </a:r>
            <a:r>
              <a:rPr lang="nl-BE" baseline="0" dirty="0" smtClean="0"/>
              <a:t> </a:t>
            </a:r>
            <a:r>
              <a:rPr lang="nl-BE" baseline="0" dirty="0" err="1" smtClean="0"/>
              <a:t>application</a:t>
            </a:r>
            <a:r>
              <a:rPr lang="nl-BE" baseline="0" dirty="0" smtClean="0"/>
              <a:t> of the Directive have indeed </a:t>
            </a:r>
            <a:r>
              <a:rPr lang="nl-BE" baseline="0" dirty="0" err="1" smtClean="0"/>
              <a:t>exemplified</a:t>
            </a:r>
            <a:r>
              <a:rPr lang="nl-BE" baseline="0" dirty="0" smtClean="0"/>
              <a:t> </a:t>
            </a:r>
            <a:r>
              <a:rPr lang="nl-BE" baseline="0" dirty="0" err="1" smtClean="0"/>
              <a:t>that</a:t>
            </a:r>
            <a:r>
              <a:rPr lang="nl-BE" baseline="0" dirty="0" smtClean="0"/>
              <a:t> screening was </a:t>
            </a:r>
            <a:r>
              <a:rPr lang="nl-BE" baseline="0" dirty="0" err="1" smtClean="0"/>
              <a:t>effectively</a:t>
            </a:r>
            <a:r>
              <a:rPr lang="nl-BE" baseline="0" dirty="0" smtClean="0"/>
              <a:t> </a:t>
            </a:r>
            <a:r>
              <a:rPr lang="nl-BE" baseline="0" dirty="0" err="1" smtClean="0"/>
              <a:t>seen</a:t>
            </a:r>
            <a:r>
              <a:rPr lang="nl-BE" baseline="0" dirty="0" smtClean="0"/>
              <a:t> </a:t>
            </a:r>
            <a:r>
              <a:rPr lang="nl-BE" baseline="0" dirty="0" err="1" smtClean="0"/>
              <a:t>by</a:t>
            </a:r>
            <a:r>
              <a:rPr lang="nl-BE" baseline="0" dirty="0" smtClean="0"/>
              <a:t> </a:t>
            </a:r>
            <a:r>
              <a:rPr lang="nl-BE" baseline="0" dirty="0" err="1" smtClean="0"/>
              <a:t>many</a:t>
            </a:r>
            <a:r>
              <a:rPr lang="nl-BE" baseline="0" dirty="0" smtClean="0"/>
              <a:t> Member </a:t>
            </a:r>
            <a:r>
              <a:rPr lang="nl-BE" baseline="0" dirty="0" err="1" smtClean="0"/>
              <a:t>States</a:t>
            </a:r>
            <a:r>
              <a:rPr lang="nl-BE" baseline="0" dirty="0" smtClean="0"/>
              <a:t> as </a:t>
            </a:r>
            <a:r>
              <a:rPr lang="nl-BE" baseline="0" dirty="0" err="1" smtClean="0"/>
              <a:t>one</a:t>
            </a:r>
            <a:r>
              <a:rPr lang="nl-BE" baseline="0" dirty="0" smtClean="0"/>
              <a:t> of the most </a:t>
            </a:r>
            <a:r>
              <a:rPr lang="nl-BE" baseline="0" dirty="0" err="1" smtClean="0"/>
              <a:t>problematic</a:t>
            </a:r>
            <a:r>
              <a:rPr lang="nl-BE" baseline="0" dirty="0" smtClean="0"/>
              <a:t> </a:t>
            </a:r>
            <a:r>
              <a:rPr lang="nl-BE" baseline="0" dirty="0" err="1" smtClean="0"/>
              <a:t>areas</a:t>
            </a:r>
            <a:r>
              <a:rPr lang="nl-BE" baseline="0" dirty="0" smtClean="0"/>
              <a:t> in the </a:t>
            </a:r>
            <a:r>
              <a:rPr lang="nl-BE" baseline="0" dirty="0" err="1" smtClean="0"/>
              <a:t>framework</a:t>
            </a:r>
            <a:r>
              <a:rPr lang="nl-BE" baseline="0" dirty="0" smtClean="0"/>
              <a:t> of the EIA-Directive.</a:t>
            </a:r>
            <a:endParaRPr lang="nl-BE" dirty="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aseline="0" dirty="0" smtClean="0"/>
              <a:t>In </a:t>
            </a:r>
            <a:r>
              <a:rPr lang="nl-BE" baseline="0" dirty="0" err="1" smtClean="0"/>
              <a:t>its</a:t>
            </a:r>
            <a:r>
              <a:rPr lang="nl-BE" baseline="0" dirty="0" smtClean="0"/>
              <a:t> </a:t>
            </a:r>
            <a:r>
              <a:rPr lang="nl-BE" baseline="0" dirty="0" err="1" smtClean="0"/>
              <a:t>early</a:t>
            </a:r>
            <a:r>
              <a:rPr lang="nl-BE" baseline="0" dirty="0" smtClean="0"/>
              <a:t> case </a:t>
            </a:r>
            <a:r>
              <a:rPr lang="nl-BE" baseline="0" dirty="0" err="1" smtClean="0"/>
              <a:t>law</a:t>
            </a:r>
            <a:r>
              <a:rPr lang="nl-BE" baseline="0" dirty="0" smtClean="0"/>
              <a:t> the ECJ </a:t>
            </a:r>
            <a:r>
              <a:rPr lang="nl-BE" baseline="0" dirty="0" err="1" smtClean="0"/>
              <a:t>seized</a:t>
            </a:r>
            <a:r>
              <a:rPr lang="nl-BE" baseline="0" dirty="0" smtClean="0"/>
              <a:t> opportunity </a:t>
            </a:r>
            <a:r>
              <a:rPr lang="nl-BE" baseline="0" dirty="0" err="1" smtClean="0"/>
              <a:t>to</a:t>
            </a:r>
            <a:r>
              <a:rPr lang="nl-BE" baseline="0" dirty="0" smtClean="0"/>
              <a:t> </a:t>
            </a:r>
            <a:r>
              <a:rPr lang="nl-BE" baseline="0" dirty="0" err="1" smtClean="0"/>
              <a:t>underscore</a:t>
            </a:r>
            <a:r>
              <a:rPr lang="nl-BE" baseline="0" dirty="0" smtClean="0"/>
              <a:t> the </a:t>
            </a:r>
            <a:r>
              <a:rPr lang="nl-BE" baseline="0" dirty="0" err="1" smtClean="0"/>
              <a:t>limits</a:t>
            </a:r>
            <a:r>
              <a:rPr lang="nl-BE" baseline="0" dirty="0" smtClean="0"/>
              <a:t> of </a:t>
            </a:r>
            <a:r>
              <a:rPr lang="nl-BE" baseline="0" dirty="0" err="1" smtClean="0"/>
              <a:t>discretion</a:t>
            </a:r>
            <a:r>
              <a:rPr lang="nl-BE" baseline="0" dirty="0" smtClean="0"/>
              <a:t> </a:t>
            </a:r>
            <a:r>
              <a:rPr lang="nl-BE" baseline="0" dirty="0" err="1" smtClean="0"/>
              <a:t>that</a:t>
            </a:r>
            <a:r>
              <a:rPr lang="nl-BE" baseline="0" dirty="0" smtClean="0"/>
              <a:t> </a:t>
            </a:r>
            <a:r>
              <a:rPr lang="nl-BE" baseline="0" dirty="0" err="1" smtClean="0"/>
              <a:t>were</a:t>
            </a:r>
            <a:r>
              <a:rPr lang="nl-BE" baseline="0" dirty="0" smtClean="0"/>
              <a:t> </a:t>
            </a:r>
            <a:r>
              <a:rPr lang="nl-BE" baseline="0" dirty="0" err="1" smtClean="0"/>
              <a:t>granted</a:t>
            </a:r>
            <a:r>
              <a:rPr lang="nl-BE" baseline="0" dirty="0" smtClean="0"/>
              <a:t> </a:t>
            </a:r>
            <a:r>
              <a:rPr lang="nl-BE" baseline="0" dirty="0" err="1" smtClean="0"/>
              <a:t>to</a:t>
            </a:r>
            <a:r>
              <a:rPr lang="nl-BE" baseline="0" dirty="0" smtClean="0"/>
              <a:t> the Member </a:t>
            </a:r>
            <a:r>
              <a:rPr lang="nl-BE" baseline="0" dirty="0" err="1" smtClean="0"/>
              <a:t>States</a:t>
            </a:r>
            <a:r>
              <a:rPr lang="nl-BE" baseline="0" dirty="0" smtClean="0"/>
              <a:t>. In </a:t>
            </a:r>
            <a:r>
              <a:rPr lang="nl-BE" baseline="0" dirty="0" err="1" smtClean="0"/>
              <a:t>one</a:t>
            </a:r>
            <a:r>
              <a:rPr lang="nl-BE" baseline="0" dirty="0" smtClean="0"/>
              <a:t> of </a:t>
            </a:r>
            <a:r>
              <a:rPr lang="nl-BE" baseline="0" dirty="0" err="1" smtClean="0"/>
              <a:t>its</a:t>
            </a:r>
            <a:r>
              <a:rPr lang="nl-BE" baseline="0" dirty="0" smtClean="0"/>
              <a:t> first </a:t>
            </a:r>
            <a:r>
              <a:rPr lang="nl-BE" baseline="0" dirty="0" err="1" smtClean="0"/>
              <a:t>seminal</a:t>
            </a:r>
            <a:r>
              <a:rPr lang="nl-BE" baseline="0" dirty="0" smtClean="0"/>
              <a:t> </a:t>
            </a:r>
            <a:r>
              <a:rPr lang="nl-BE" baseline="0" dirty="0" err="1" smtClean="0"/>
              <a:t>rulings</a:t>
            </a:r>
            <a:r>
              <a:rPr lang="nl-BE" baseline="0" dirty="0" smtClean="0"/>
              <a:t> on the EIA-Directive, in the WWF-case, the Court held </a:t>
            </a:r>
            <a:r>
              <a:rPr lang="nl-BE" baseline="0" dirty="0" err="1" smtClean="0"/>
              <a:t>that</a:t>
            </a:r>
            <a:r>
              <a:rPr lang="nl-BE" baseline="0" dirty="0" smtClean="0"/>
              <a:t> the Directivedoes </a:t>
            </a:r>
            <a:r>
              <a:rPr lang="nl-BE" baseline="0" dirty="0" err="1" smtClean="0"/>
              <a:t>not</a:t>
            </a:r>
            <a:r>
              <a:rPr lang="nl-BE" baseline="0" dirty="0" smtClean="0"/>
              <a:t> </a:t>
            </a:r>
            <a:r>
              <a:rPr lang="nl-BE" baseline="0" dirty="0" err="1" smtClean="0"/>
              <a:t>grant</a:t>
            </a:r>
            <a:r>
              <a:rPr lang="nl-BE" baseline="0" dirty="0" smtClean="0"/>
              <a:t> </a:t>
            </a:r>
            <a:r>
              <a:rPr lang="nl-BE" baseline="0" dirty="0" err="1" smtClean="0"/>
              <a:t>that</a:t>
            </a:r>
            <a:r>
              <a:rPr lang="nl-BE" baseline="0" dirty="0" smtClean="0"/>
              <a:t> </a:t>
            </a:r>
            <a:r>
              <a:rPr lang="nl-BE" baseline="0" dirty="0" err="1" smtClean="0"/>
              <a:t>much</a:t>
            </a:r>
            <a:r>
              <a:rPr lang="nl-BE" baseline="0" dirty="0" smtClean="0"/>
              <a:t> </a:t>
            </a:r>
            <a:r>
              <a:rPr lang="nl-BE" baseline="0" dirty="0" err="1" smtClean="0"/>
              <a:t>discretion</a:t>
            </a:r>
            <a:r>
              <a:rPr lang="nl-BE" baseline="0" dirty="0" smtClean="0"/>
              <a:t> as was </a:t>
            </a:r>
            <a:r>
              <a:rPr lang="nl-BE" baseline="0" dirty="0" err="1" smtClean="0"/>
              <a:t>thought</a:t>
            </a:r>
            <a:r>
              <a:rPr lang="nl-BE" baseline="0" dirty="0" smtClean="0"/>
              <a:t> </a:t>
            </a:r>
            <a:r>
              <a:rPr lang="nl-BE" baseline="0" dirty="0" err="1" smtClean="0"/>
              <a:t>before</a:t>
            </a:r>
            <a:r>
              <a:rPr lang="nl-BE" baseline="0" dirty="0" smtClean="0"/>
              <a:t>. More in </a:t>
            </a:r>
            <a:r>
              <a:rPr lang="nl-BE" baseline="0" dirty="0" err="1" smtClean="0"/>
              <a:t>particular</a:t>
            </a:r>
            <a:r>
              <a:rPr lang="nl-BE" baseline="0" dirty="0" smtClean="0"/>
              <a:t>, the Court put forward </a:t>
            </a:r>
            <a:r>
              <a:rPr lang="nl-BE" baseline="0" dirty="0" err="1" smtClean="0"/>
              <a:t>that</a:t>
            </a:r>
            <a:r>
              <a:rPr lang="nl-BE" baseline="0" dirty="0" smtClean="0"/>
              <a:t>, </a:t>
            </a:r>
            <a:r>
              <a:rPr lang="nl-BE" baseline="0" dirty="0" err="1" smtClean="0"/>
              <a:t>whatever</a:t>
            </a:r>
            <a:r>
              <a:rPr lang="nl-BE" baseline="0" dirty="0" smtClean="0"/>
              <a:t> </a:t>
            </a:r>
            <a:r>
              <a:rPr lang="nl-BE" baseline="0" dirty="0" err="1" smtClean="0"/>
              <a:t>method</a:t>
            </a:r>
            <a:r>
              <a:rPr lang="nl-BE" baseline="0" dirty="0" smtClean="0"/>
              <a:t> </a:t>
            </a:r>
            <a:r>
              <a:rPr lang="nl-BE" baseline="0" dirty="0" err="1" smtClean="0"/>
              <a:t>adopted</a:t>
            </a:r>
            <a:r>
              <a:rPr lang="nl-BE" baseline="0" dirty="0" smtClean="0"/>
              <a:t> </a:t>
            </a:r>
            <a:r>
              <a:rPr lang="nl-BE" baseline="0" dirty="0" err="1" smtClean="0"/>
              <a:t>by</a:t>
            </a:r>
            <a:r>
              <a:rPr lang="nl-BE" baseline="0" dirty="0" smtClean="0"/>
              <a:t> the MS </a:t>
            </a:r>
            <a:r>
              <a:rPr lang="nl-BE" baseline="0" dirty="0" err="1" smtClean="0"/>
              <a:t>to</a:t>
            </a:r>
            <a:r>
              <a:rPr lang="nl-BE" baseline="0" dirty="0" smtClean="0"/>
              <a:t> </a:t>
            </a:r>
            <a:r>
              <a:rPr lang="nl-BE" baseline="0" dirty="0" err="1" smtClean="0"/>
              <a:t>implement</a:t>
            </a:r>
            <a:r>
              <a:rPr lang="nl-BE" baseline="0" dirty="0" smtClean="0"/>
              <a:t> the screening </a:t>
            </a:r>
            <a:r>
              <a:rPr lang="nl-BE" baseline="0" dirty="0" err="1" smtClean="0"/>
              <a:t>provisions</a:t>
            </a:r>
            <a:r>
              <a:rPr lang="nl-BE" baseline="0" dirty="0" smtClean="0"/>
              <a:t>, the </a:t>
            </a:r>
            <a:r>
              <a:rPr lang="nl-BE" baseline="0" dirty="0" err="1" smtClean="0"/>
              <a:t>method</a:t>
            </a:r>
            <a:r>
              <a:rPr lang="nl-BE" baseline="0" dirty="0" smtClean="0"/>
              <a:t> </a:t>
            </a:r>
            <a:r>
              <a:rPr lang="nl-BE" baseline="0" dirty="0" err="1" smtClean="0"/>
              <a:t>adopted</a:t>
            </a:r>
            <a:r>
              <a:rPr lang="nl-BE" baseline="0" dirty="0" smtClean="0"/>
              <a:t> </a:t>
            </a:r>
            <a:r>
              <a:rPr lang="nl-BE" baseline="0" dirty="0" err="1" smtClean="0"/>
              <a:t>should</a:t>
            </a:r>
            <a:r>
              <a:rPr lang="nl-BE" baseline="0" dirty="0" smtClean="0"/>
              <a:t> </a:t>
            </a:r>
            <a:r>
              <a:rPr lang="nl-BE" baseline="0" dirty="0" err="1" smtClean="0"/>
              <a:t>not</a:t>
            </a:r>
            <a:r>
              <a:rPr lang="nl-BE" baseline="0" dirty="0" smtClean="0"/>
              <a:t> </a:t>
            </a:r>
            <a:r>
              <a:rPr lang="nl-BE" baseline="0" dirty="0" err="1" smtClean="0"/>
              <a:t>undermine</a:t>
            </a:r>
            <a:r>
              <a:rPr lang="nl-BE" baseline="0" dirty="0" smtClean="0"/>
              <a:t> the </a:t>
            </a:r>
            <a:r>
              <a:rPr lang="nl-BE" baseline="0" dirty="0" err="1" smtClean="0"/>
              <a:t>objective</a:t>
            </a:r>
            <a:r>
              <a:rPr lang="nl-BE" baseline="0" dirty="0" smtClean="0"/>
              <a:t> of the Directive. </a:t>
            </a:r>
            <a:r>
              <a:rPr lang="nl-BE" baseline="0" dirty="0" err="1" smtClean="0"/>
              <a:t>Hence</a:t>
            </a:r>
            <a:r>
              <a:rPr lang="nl-BE" baseline="0" dirty="0" smtClean="0"/>
              <a:t>, no project </a:t>
            </a:r>
            <a:r>
              <a:rPr lang="nl-BE" baseline="0" dirty="0" err="1" smtClean="0"/>
              <a:t>likely</a:t>
            </a:r>
            <a:r>
              <a:rPr lang="nl-BE" baseline="0" dirty="0" smtClean="0"/>
              <a:t> </a:t>
            </a:r>
            <a:r>
              <a:rPr lang="nl-BE" baseline="0" dirty="0" err="1" smtClean="0"/>
              <a:t>to</a:t>
            </a:r>
            <a:r>
              <a:rPr lang="nl-BE" baseline="0" dirty="0" smtClean="0"/>
              <a:t> have significant </a:t>
            </a:r>
            <a:r>
              <a:rPr lang="nl-BE" baseline="0" dirty="0" err="1" smtClean="0"/>
              <a:t>effects</a:t>
            </a:r>
            <a:r>
              <a:rPr lang="nl-BE" baseline="0" dirty="0" smtClean="0"/>
              <a:t> on the environment </a:t>
            </a:r>
            <a:r>
              <a:rPr lang="nl-BE" baseline="0" dirty="0" err="1" smtClean="0"/>
              <a:t>should</a:t>
            </a:r>
            <a:r>
              <a:rPr lang="nl-BE" baseline="0" dirty="0" smtClean="0"/>
              <a:t> </a:t>
            </a:r>
            <a:r>
              <a:rPr lang="nl-BE" baseline="0" dirty="0" err="1" smtClean="0"/>
              <a:t>be</a:t>
            </a:r>
            <a:r>
              <a:rPr lang="nl-BE" baseline="0" dirty="0" smtClean="0"/>
              <a:t> </a:t>
            </a:r>
            <a:r>
              <a:rPr lang="nl-BE" baseline="0" dirty="0" err="1" smtClean="0"/>
              <a:t>exempted</a:t>
            </a:r>
            <a:r>
              <a:rPr lang="nl-BE" baseline="0" dirty="0" smtClean="0"/>
              <a:t> </a:t>
            </a:r>
            <a:r>
              <a:rPr lang="nl-BE" baseline="0" dirty="0" err="1" smtClean="0"/>
              <a:t>from</a:t>
            </a:r>
            <a:r>
              <a:rPr lang="nl-BE" baseline="0" dirty="0" smtClean="0"/>
              <a:t> assessment, </a:t>
            </a:r>
            <a:r>
              <a:rPr lang="nl-BE" baseline="0" dirty="0" err="1" smtClean="0"/>
              <a:t>unless</a:t>
            </a:r>
            <a:r>
              <a:rPr lang="nl-BE" baseline="0" dirty="0" smtClean="0"/>
              <a:t> the </a:t>
            </a:r>
            <a:r>
              <a:rPr lang="nl-BE" baseline="0" dirty="0" err="1" smtClean="0"/>
              <a:t>specific</a:t>
            </a:r>
            <a:r>
              <a:rPr lang="nl-BE" baseline="0" dirty="0" smtClean="0"/>
              <a:t> project </a:t>
            </a:r>
            <a:r>
              <a:rPr lang="nl-BE" baseline="0" dirty="0" err="1" smtClean="0"/>
              <a:t>could</a:t>
            </a:r>
            <a:r>
              <a:rPr lang="nl-BE" baseline="0" dirty="0" smtClean="0"/>
              <a:t>, on the basis of a </a:t>
            </a:r>
            <a:r>
              <a:rPr lang="nl-BE" baseline="0" dirty="0" err="1" smtClean="0"/>
              <a:t>comprehensive</a:t>
            </a:r>
            <a:r>
              <a:rPr lang="nl-BE" baseline="0" dirty="0" smtClean="0"/>
              <a:t> screening, </a:t>
            </a:r>
            <a:r>
              <a:rPr lang="nl-BE" baseline="0" dirty="0" err="1" smtClean="0"/>
              <a:t>be</a:t>
            </a:r>
            <a:r>
              <a:rPr lang="nl-BE" baseline="0" dirty="0" smtClean="0"/>
              <a:t> </a:t>
            </a:r>
            <a:r>
              <a:rPr lang="nl-BE" baseline="0" dirty="0" err="1" smtClean="0"/>
              <a:t>regarded</a:t>
            </a:r>
            <a:r>
              <a:rPr lang="nl-BE" baseline="0" dirty="0" smtClean="0"/>
              <a:t> as </a:t>
            </a:r>
            <a:r>
              <a:rPr lang="nl-BE" baseline="0" dirty="0" err="1" smtClean="0"/>
              <a:t>not</a:t>
            </a:r>
            <a:r>
              <a:rPr lang="nl-BE" baseline="0" dirty="0" smtClean="0"/>
              <a:t> </a:t>
            </a:r>
            <a:r>
              <a:rPr lang="nl-BE" baseline="0" dirty="0" err="1" smtClean="0"/>
              <a:t>being</a:t>
            </a:r>
            <a:r>
              <a:rPr lang="nl-BE" baseline="0" dirty="0" smtClean="0"/>
              <a:t> </a:t>
            </a:r>
            <a:r>
              <a:rPr lang="nl-BE" baseline="0" dirty="0" err="1" smtClean="0"/>
              <a:t>likely</a:t>
            </a:r>
            <a:r>
              <a:rPr lang="nl-BE" baseline="0" dirty="0" smtClean="0"/>
              <a:t> </a:t>
            </a:r>
            <a:r>
              <a:rPr lang="nl-BE" baseline="0" dirty="0" err="1" smtClean="0"/>
              <a:t>to</a:t>
            </a:r>
            <a:r>
              <a:rPr lang="nl-BE" baseline="0" dirty="0" smtClean="0"/>
              <a:t> have </a:t>
            </a:r>
            <a:r>
              <a:rPr lang="nl-BE" baseline="0" dirty="0" err="1" smtClean="0"/>
              <a:t>such</a:t>
            </a:r>
            <a:r>
              <a:rPr lang="nl-BE" baseline="0" dirty="0" smtClean="0"/>
              <a:t> </a:t>
            </a:r>
            <a:r>
              <a:rPr lang="nl-BE" baseline="0" dirty="0" err="1" smtClean="0"/>
              <a:t>effects</a:t>
            </a:r>
            <a:r>
              <a:rPr lang="nl-BE" baseline="0" dirty="0" smtClean="0"/>
              <a:t>.</a:t>
            </a:r>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10</a:t>
            </a:fld>
            <a:endParaRPr 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aseline="0" dirty="0" err="1" smtClean="0"/>
              <a:t>Yet</a:t>
            </a:r>
            <a:r>
              <a:rPr lang="nl-BE" baseline="0" dirty="0" smtClean="0"/>
              <a:t> the European Court of </a:t>
            </a:r>
            <a:r>
              <a:rPr lang="nl-BE" baseline="0" dirty="0" err="1" smtClean="0"/>
              <a:t>Justice</a:t>
            </a:r>
            <a:r>
              <a:rPr lang="nl-BE" baseline="0" dirty="0" smtClean="0"/>
              <a:t> was </a:t>
            </a:r>
            <a:r>
              <a:rPr lang="nl-BE" baseline="0" dirty="0" err="1" smtClean="0"/>
              <a:t>clearly</a:t>
            </a:r>
            <a:r>
              <a:rPr lang="nl-BE" baseline="0" dirty="0" smtClean="0"/>
              <a:t> </a:t>
            </a:r>
            <a:r>
              <a:rPr lang="nl-BE" baseline="0" dirty="0" err="1" smtClean="0"/>
              <a:t>struggling</a:t>
            </a:r>
            <a:r>
              <a:rPr lang="nl-BE" baseline="0" dirty="0" smtClean="0"/>
              <a:t> </a:t>
            </a:r>
            <a:r>
              <a:rPr lang="nl-BE" baseline="0" dirty="0" err="1" smtClean="0"/>
              <a:t>with</a:t>
            </a:r>
            <a:r>
              <a:rPr lang="nl-BE" baseline="0" dirty="0" smtClean="0"/>
              <a:t> </a:t>
            </a:r>
            <a:r>
              <a:rPr lang="nl-BE" baseline="0" dirty="0" err="1" smtClean="0"/>
              <a:t>how</a:t>
            </a:r>
            <a:r>
              <a:rPr lang="nl-BE" baseline="0" dirty="0" smtClean="0"/>
              <a:t> </a:t>
            </a:r>
            <a:r>
              <a:rPr lang="nl-BE" baseline="0" dirty="0" err="1" smtClean="0"/>
              <a:t>to</a:t>
            </a:r>
            <a:r>
              <a:rPr lang="nl-BE" baseline="0" dirty="0" smtClean="0"/>
              <a:t> </a:t>
            </a:r>
            <a:r>
              <a:rPr lang="nl-BE" baseline="0" dirty="0" err="1" smtClean="0"/>
              <a:t>reconcile</a:t>
            </a:r>
            <a:r>
              <a:rPr lang="nl-BE" baseline="0" dirty="0" smtClean="0"/>
              <a:t> </a:t>
            </a:r>
            <a:r>
              <a:rPr lang="nl-BE" baseline="0" dirty="0" err="1" smtClean="0"/>
              <a:t>its</a:t>
            </a:r>
            <a:r>
              <a:rPr lang="nl-BE" baseline="0" dirty="0" smtClean="0"/>
              <a:t> </a:t>
            </a:r>
            <a:r>
              <a:rPr lang="nl-BE" baseline="0" dirty="0" err="1" smtClean="0"/>
              <a:t>strict</a:t>
            </a:r>
            <a:r>
              <a:rPr lang="nl-BE" baseline="0" dirty="0" smtClean="0"/>
              <a:t> approach </a:t>
            </a:r>
            <a:r>
              <a:rPr lang="nl-BE" baseline="0" dirty="0" err="1" smtClean="0"/>
              <a:t>towards</a:t>
            </a:r>
            <a:r>
              <a:rPr lang="nl-BE" baseline="0" dirty="0" smtClean="0"/>
              <a:t> screening, </a:t>
            </a:r>
            <a:r>
              <a:rPr lang="nl-BE" baseline="0" dirty="0" err="1" smtClean="0"/>
              <a:t>with</a:t>
            </a:r>
            <a:r>
              <a:rPr lang="nl-BE" baseline="0" dirty="0" smtClean="0"/>
              <a:t> the explicit wording of the Directive. In the </a:t>
            </a:r>
            <a:r>
              <a:rPr lang="nl-BE" baseline="0" dirty="0" err="1" smtClean="0"/>
              <a:t>notable</a:t>
            </a:r>
            <a:r>
              <a:rPr lang="nl-BE" baseline="0" dirty="0" smtClean="0"/>
              <a:t> </a:t>
            </a:r>
            <a:r>
              <a:rPr lang="nl-BE" baseline="0" dirty="0" err="1" smtClean="0"/>
              <a:t>Kraaijeveld</a:t>
            </a:r>
            <a:r>
              <a:rPr lang="nl-BE" baseline="0" dirty="0" smtClean="0"/>
              <a:t>-case, the Court had </a:t>
            </a:r>
            <a:r>
              <a:rPr lang="nl-BE" baseline="0" dirty="0" err="1" smtClean="0"/>
              <a:t>to</a:t>
            </a:r>
            <a:r>
              <a:rPr lang="nl-BE" baseline="0" dirty="0" smtClean="0"/>
              <a:t> </a:t>
            </a:r>
            <a:r>
              <a:rPr lang="nl-BE" baseline="0" dirty="0" err="1" smtClean="0"/>
              <a:t>recognize</a:t>
            </a:r>
            <a:r>
              <a:rPr lang="nl-BE" baseline="0" dirty="0" smtClean="0"/>
              <a:t> </a:t>
            </a:r>
            <a:r>
              <a:rPr lang="nl-BE" baseline="0" dirty="0" err="1" smtClean="0"/>
              <a:t>that</a:t>
            </a:r>
            <a:r>
              <a:rPr lang="nl-BE" baseline="0" dirty="0" smtClean="0"/>
              <a:t> the Directive </a:t>
            </a:r>
            <a:r>
              <a:rPr lang="nl-BE" baseline="0" dirty="0" err="1" smtClean="0"/>
              <a:t>seemed</a:t>
            </a:r>
            <a:r>
              <a:rPr lang="nl-BE" baseline="0" dirty="0" smtClean="0"/>
              <a:t> </a:t>
            </a:r>
            <a:r>
              <a:rPr lang="nl-BE" baseline="0" dirty="0" err="1" smtClean="0"/>
              <a:t>to</a:t>
            </a:r>
            <a:r>
              <a:rPr lang="nl-BE" baseline="0" dirty="0" smtClean="0"/>
              <a:t> </a:t>
            </a:r>
            <a:r>
              <a:rPr lang="nl-BE" baseline="0" dirty="0" err="1" smtClean="0"/>
              <a:t>allow</a:t>
            </a:r>
            <a:r>
              <a:rPr lang="nl-BE" baseline="0" dirty="0" smtClean="0"/>
              <a:t> Member </a:t>
            </a:r>
            <a:r>
              <a:rPr lang="nl-BE" baseline="0" dirty="0" err="1" smtClean="0"/>
              <a:t>States</a:t>
            </a:r>
            <a:r>
              <a:rPr lang="nl-BE" baseline="0" dirty="0" smtClean="0"/>
              <a:t> </a:t>
            </a:r>
            <a:r>
              <a:rPr lang="nl-BE" baseline="0" dirty="0" err="1" smtClean="0"/>
              <a:t>to</a:t>
            </a:r>
            <a:r>
              <a:rPr lang="nl-BE" baseline="0" dirty="0" smtClean="0"/>
              <a:t> </a:t>
            </a:r>
            <a:r>
              <a:rPr lang="nl-BE" baseline="0" dirty="0" err="1" smtClean="0"/>
              <a:t>use</a:t>
            </a:r>
            <a:r>
              <a:rPr lang="nl-BE" baseline="0" dirty="0" smtClean="0"/>
              <a:t> </a:t>
            </a:r>
            <a:r>
              <a:rPr lang="nl-BE" baseline="0" dirty="0" err="1" smtClean="0"/>
              <a:t>thresholds</a:t>
            </a:r>
            <a:r>
              <a:rPr lang="nl-BE" baseline="0" dirty="0" smtClean="0"/>
              <a:t> </a:t>
            </a:r>
            <a:r>
              <a:rPr lang="nl-BE" baseline="0" dirty="0" err="1" smtClean="0"/>
              <a:t>and</a:t>
            </a:r>
            <a:r>
              <a:rPr lang="nl-BE" baseline="0" dirty="0" smtClean="0"/>
              <a:t> criteria, as a </a:t>
            </a:r>
            <a:r>
              <a:rPr lang="nl-BE" baseline="0" dirty="0" err="1" smtClean="0"/>
              <a:t>general</a:t>
            </a:r>
            <a:r>
              <a:rPr lang="nl-BE" baseline="0" dirty="0" smtClean="0"/>
              <a:t> way of </a:t>
            </a:r>
            <a:r>
              <a:rPr lang="nl-BE" baseline="0" dirty="0" err="1" smtClean="0"/>
              <a:t>implementing</a:t>
            </a:r>
            <a:r>
              <a:rPr lang="nl-BE" baseline="0" dirty="0" smtClean="0"/>
              <a:t> the screening </a:t>
            </a:r>
            <a:r>
              <a:rPr lang="nl-BE" baseline="0" dirty="0" err="1" smtClean="0"/>
              <a:t>provisions</a:t>
            </a:r>
            <a:r>
              <a:rPr lang="nl-BE" baseline="0" dirty="0" smtClean="0"/>
              <a:t>. </a:t>
            </a:r>
          </a:p>
          <a:p>
            <a:r>
              <a:rPr lang="nl-BE" baseline="0" dirty="0" err="1" smtClean="0"/>
              <a:t>Still</a:t>
            </a:r>
            <a:r>
              <a:rPr lang="nl-BE" baseline="0" dirty="0" smtClean="0"/>
              <a:t>, at the </a:t>
            </a:r>
            <a:r>
              <a:rPr lang="nl-BE" baseline="0" dirty="0" err="1" smtClean="0"/>
              <a:t>same</a:t>
            </a:r>
            <a:r>
              <a:rPr lang="nl-BE" baseline="0" dirty="0" smtClean="0"/>
              <a:t> time, the Court </a:t>
            </a:r>
            <a:r>
              <a:rPr lang="nl-BE" baseline="0" dirty="0" err="1" smtClean="0"/>
              <a:t>again</a:t>
            </a:r>
            <a:r>
              <a:rPr lang="nl-BE" baseline="0" dirty="0" smtClean="0"/>
              <a:t> </a:t>
            </a:r>
            <a:r>
              <a:rPr lang="nl-BE" baseline="0" dirty="0" err="1" smtClean="0"/>
              <a:t>underlined</a:t>
            </a:r>
            <a:r>
              <a:rPr lang="nl-BE" baseline="0" dirty="0" smtClean="0"/>
              <a:t> the </a:t>
            </a:r>
            <a:r>
              <a:rPr lang="nl-BE" baseline="0" dirty="0" err="1" smtClean="0"/>
              <a:t>limited</a:t>
            </a:r>
            <a:r>
              <a:rPr lang="nl-BE" baseline="0" dirty="0" smtClean="0"/>
              <a:t> </a:t>
            </a:r>
            <a:r>
              <a:rPr lang="nl-BE" baseline="0" dirty="0" err="1" smtClean="0"/>
              <a:t>discretion</a:t>
            </a:r>
            <a:r>
              <a:rPr lang="nl-BE" baseline="0" dirty="0" smtClean="0"/>
              <a:t> </a:t>
            </a:r>
            <a:r>
              <a:rPr lang="nl-BE" baseline="0" dirty="0" err="1" smtClean="0"/>
              <a:t>for</a:t>
            </a:r>
            <a:r>
              <a:rPr lang="nl-BE" baseline="0" dirty="0" smtClean="0"/>
              <a:t> Member </a:t>
            </a:r>
            <a:r>
              <a:rPr lang="nl-BE" baseline="0" dirty="0" err="1" smtClean="0"/>
              <a:t>States</a:t>
            </a:r>
            <a:r>
              <a:rPr lang="nl-BE" baseline="0" dirty="0" smtClean="0"/>
              <a:t> </a:t>
            </a:r>
            <a:r>
              <a:rPr lang="nl-BE" baseline="0" dirty="0" err="1" smtClean="0"/>
              <a:t>when</a:t>
            </a:r>
            <a:r>
              <a:rPr lang="nl-BE" baseline="0" dirty="0" smtClean="0"/>
              <a:t> </a:t>
            </a:r>
            <a:r>
              <a:rPr lang="nl-BE" baseline="0" dirty="0" err="1" smtClean="0"/>
              <a:t>establishing</a:t>
            </a:r>
            <a:r>
              <a:rPr lang="nl-BE" baseline="0" dirty="0" smtClean="0"/>
              <a:t> </a:t>
            </a:r>
            <a:r>
              <a:rPr lang="nl-BE" baseline="0" dirty="0" err="1" smtClean="0"/>
              <a:t>thresholds</a:t>
            </a:r>
            <a:r>
              <a:rPr lang="nl-BE" baseline="0" dirty="0" smtClean="0"/>
              <a:t>. </a:t>
            </a:r>
          </a:p>
          <a:p>
            <a:r>
              <a:rPr lang="nl-BE" baseline="0" dirty="0" smtClean="0"/>
              <a:t>In </a:t>
            </a:r>
            <a:r>
              <a:rPr lang="nl-BE" baseline="0" dirty="0" err="1" smtClean="0"/>
              <a:t>fact</a:t>
            </a:r>
            <a:r>
              <a:rPr lang="nl-BE" baseline="0" dirty="0" smtClean="0"/>
              <a:t>, </a:t>
            </a:r>
            <a:r>
              <a:rPr lang="nl-BE" baseline="0" dirty="0" err="1" smtClean="0"/>
              <a:t>according</a:t>
            </a:r>
            <a:r>
              <a:rPr lang="nl-BE" baseline="0" dirty="0" smtClean="0"/>
              <a:t> </a:t>
            </a:r>
            <a:r>
              <a:rPr lang="nl-BE" baseline="0" dirty="0" err="1" smtClean="0"/>
              <a:t>to</a:t>
            </a:r>
            <a:r>
              <a:rPr lang="nl-BE" baseline="0" dirty="0" smtClean="0"/>
              <a:t> the </a:t>
            </a:r>
            <a:r>
              <a:rPr lang="nl-BE" baseline="0" dirty="0" err="1" smtClean="0"/>
              <a:t>Court’s</a:t>
            </a:r>
            <a:r>
              <a:rPr lang="nl-BE" baseline="0" dirty="0" smtClean="0"/>
              <a:t> view, Member </a:t>
            </a:r>
            <a:r>
              <a:rPr lang="nl-BE" baseline="0" dirty="0" err="1" smtClean="0"/>
              <a:t>States</a:t>
            </a:r>
            <a:r>
              <a:rPr lang="nl-BE" baseline="0" dirty="0" smtClean="0"/>
              <a:t> </a:t>
            </a:r>
            <a:r>
              <a:rPr lang="nl-BE" baseline="0" dirty="0" err="1" smtClean="0"/>
              <a:t>were</a:t>
            </a:r>
            <a:r>
              <a:rPr lang="nl-BE" baseline="0" dirty="0" smtClean="0"/>
              <a:t> </a:t>
            </a:r>
            <a:r>
              <a:rPr lang="nl-BE" baseline="0" dirty="0" err="1" smtClean="0"/>
              <a:t>not</a:t>
            </a:r>
            <a:r>
              <a:rPr lang="nl-BE" baseline="0" dirty="0" smtClean="0"/>
              <a:t> </a:t>
            </a:r>
            <a:r>
              <a:rPr lang="nl-BE" baseline="0" dirty="0" err="1" smtClean="0"/>
              <a:t>allowed</a:t>
            </a:r>
            <a:r>
              <a:rPr lang="nl-BE" baseline="0" dirty="0" smtClean="0"/>
              <a:t> </a:t>
            </a:r>
            <a:r>
              <a:rPr lang="nl-BE" baseline="0" dirty="0" err="1" smtClean="0"/>
              <a:t>to</a:t>
            </a:r>
            <a:r>
              <a:rPr lang="nl-BE" baseline="0" dirty="0" smtClean="0"/>
              <a:t> </a:t>
            </a:r>
            <a:r>
              <a:rPr lang="nl-BE" baseline="0" dirty="0" err="1" smtClean="0"/>
              <a:t>place</a:t>
            </a:r>
            <a:r>
              <a:rPr lang="nl-BE" baseline="0" dirty="0" smtClean="0"/>
              <a:t> the </a:t>
            </a:r>
            <a:r>
              <a:rPr lang="nl-BE" baseline="0" dirty="0" err="1" smtClean="0"/>
              <a:t>thresholds</a:t>
            </a:r>
            <a:r>
              <a:rPr lang="nl-BE" baseline="0" dirty="0" smtClean="0"/>
              <a:t> at </a:t>
            </a:r>
            <a:r>
              <a:rPr lang="nl-BE" baseline="0" dirty="0" err="1" smtClean="0"/>
              <a:t>such</a:t>
            </a:r>
            <a:r>
              <a:rPr lang="nl-BE" baseline="0" dirty="0" smtClean="0"/>
              <a:t> a level </a:t>
            </a:r>
            <a:r>
              <a:rPr lang="nl-BE" baseline="0" dirty="0" err="1" smtClean="0"/>
              <a:t>that</a:t>
            </a:r>
            <a:r>
              <a:rPr lang="nl-BE" baseline="0" dirty="0" smtClean="0"/>
              <a:t> </a:t>
            </a:r>
            <a:r>
              <a:rPr lang="en-US" baseline="0" dirty="0" smtClean="0"/>
              <a:t>all projects of a certain type would be exempted in advance from the requirement of assessment exceeds the limits of that discretion. This would only be allowed when it could be maintained that unless all these projects, when viewed as a whole, be regarded as not likely to have significant effects on the environment. </a:t>
            </a:r>
          </a:p>
          <a:p>
            <a:r>
              <a:rPr lang="en-US" baseline="0" dirty="0" smtClean="0"/>
              <a:t>Evidently, the absence of environmental effects would remain very difficult to proof on a general level, as it depends on the specific circumstances on the terrain. </a:t>
            </a:r>
            <a:endParaRPr lang="nl-BE" baseline="0" dirty="0" smtClean="0"/>
          </a:p>
          <a:p>
            <a:endParaRPr lang="nl-BE" baseline="0"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11</a:t>
            </a:fld>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aseline="0" dirty="0" err="1" smtClean="0"/>
              <a:t>Finally</a:t>
            </a:r>
            <a:r>
              <a:rPr lang="nl-BE" baseline="0" dirty="0" smtClean="0"/>
              <a:t>, the </a:t>
            </a:r>
            <a:r>
              <a:rPr lang="nl-BE" baseline="0" dirty="0" err="1" smtClean="0"/>
              <a:t>possibility</a:t>
            </a:r>
            <a:r>
              <a:rPr lang="nl-BE" baseline="0" dirty="0" smtClean="0"/>
              <a:t> of </a:t>
            </a:r>
            <a:r>
              <a:rPr lang="nl-BE" baseline="0" dirty="0" err="1" smtClean="0"/>
              <a:t>establishing</a:t>
            </a:r>
            <a:r>
              <a:rPr lang="nl-BE" baseline="0" dirty="0" smtClean="0"/>
              <a:t> </a:t>
            </a:r>
            <a:r>
              <a:rPr lang="nl-BE" baseline="0" dirty="0" err="1" smtClean="0"/>
              <a:t>legally</a:t>
            </a:r>
            <a:r>
              <a:rPr lang="nl-BE" baseline="0" dirty="0" smtClean="0"/>
              <a:t> binding </a:t>
            </a:r>
            <a:r>
              <a:rPr lang="nl-BE" baseline="0" dirty="0" err="1" smtClean="0"/>
              <a:t>threshold</a:t>
            </a:r>
            <a:r>
              <a:rPr lang="nl-BE" baseline="0" dirty="0" smtClean="0"/>
              <a:t> was made </a:t>
            </a:r>
            <a:r>
              <a:rPr lang="nl-BE" baseline="0" dirty="0" err="1" smtClean="0"/>
              <a:t>almost</a:t>
            </a:r>
            <a:r>
              <a:rPr lang="nl-BE" baseline="0" dirty="0" smtClean="0"/>
              <a:t> </a:t>
            </a:r>
            <a:r>
              <a:rPr lang="nl-BE" b="1" baseline="0" dirty="0" err="1" smtClean="0"/>
              <a:t>virtually</a:t>
            </a:r>
            <a:r>
              <a:rPr lang="nl-BE" b="1" baseline="0" dirty="0" smtClean="0"/>
              <a:t> </a:t>
            </a:r>
            <a:r>
              <a:rPr lang="nl-BE" b="1" baseline="0" dirty="0" err="1" smtClean="0"/>
              <a:t>impossible</a:t>
            </a:r>
            <a:r>
              <a:rPr lang="nl-BE" b="1" baseline="0" dirty="0" smtClean="0"/>
              <a:t> </a:t>
            </a:r>
            <a:r>
              <a:rPr lang="nl-BE" baseline="0" dirty="0" err="1" smtClean="0"/>
              <a:t>by</a:t>
            </a:r>
            <a:r>
              <a:rPr lang="nl-BE" baseline="0" dirty="0" smtClean="0"/>
              <a:t> the Court of </a:t>
            </a:r>
            <a:r>
              <a:rPr lang="nl-BE" baseline="0" dirty="0" err="1" smtClean="0"/>
              <a:t>Justice</a:t>
            </a:r>
            <a:r>
              <a:rPr lang="nl-BE" baseline="0" dirty="0" smtClean="0"/>
              <a:t> in the first of </a:t>
            </a:r>
            <a:r>
              <a:rPr lang="nl-BE" baseline="0" dirty="0" err="1" smtClean="0"/>
              <a:t>many</a:t>
            </a:r>
            <a:r>
              <a:rPr lang="nl-BE" baseline="0" dirty="0" smtClean="0"/>
              <a:t> </a:t>
            </a:r>
            <a:r>
              <a:rPr lang="nl-BE" baseline="0" dirty="0" err="1" smtClean="0"/>
              <a:t>infringement</a:t>
            </a:r>
            <a:r>
              <a:rPr lang="nl-BE" baseline="0" dirty="0" smtClean="0"/>
              <a:t> </a:t>
            </a:r>
            <a:r>
              <a:rPr lang="nl-BE" baseline="0" dirty="0" err="1" smtClean="0"/>
              <a:t>proceedings</a:t>
            </a:r>
            <a:r>
              <a:rPr lang="nl-BE" baseline="0" dirty="0" smtClean="0"/>
              <a:t> </a:t>
            </a:r>
            <a:r>
              <a:rPr lang="nl-BE" baseline="0" dirty="0" err="1" smtClean="0"/>
              <a:t>that</a:t>
            </a:r>
            <a:r>
              <a:rPr lang="nl-BE" baseline="0" dirty="0" smtClean="0"/>
              <a:t> </a:t>
            </a:r>
            <a:r>
              <a:rPr lang="nl-BE" baseline="0" dirty="0" err="1" smtClean="0"/>
              <a:t>were</a:t>
            </a:r>
            <a:r>
              <a:rPr lang="nl-BE" baseline="0" dirty="0" smtClean="0"/>
              <a:t> </a:t>
            </a:r>
            <a:r>
              <a:rPr lang="nl-BE" baseline="0" dirty="0" err="1" smtClean="0"/>
              <a:t>initiated</a:t>
            </a:r>
            <a:r>
              <a:rPr lang="nl-BE" baseline="0" dirty="0" smtClean="0"/>
              <a:t> </a:t>
            </a:r>
            <a:r>
              <a:rPr lang="nl-BE" baseline="0" dirty="0" err="1" smtClean="0"/>
              <a:t>by</a:t>
            </a:r>
            <a:r>
              <a:rPr lang="nl-BE" baseline="0" dirty="0" smtClean="0"/>
              <a:t> the European </a:t>
            </a:r>
            <a:r>
              <a:rPr lang="nl-BE" baseline="0" dirty="0" err="1" smtClean="0"/>
              <a:t>Commission</a:t>
            </a:r>
            <a:r>
              <a:rPr lang="nl-BE" baseline="0" dirty="0" smtClean="0"/>
              <a:t> </a:t>
            </a:r>
            <a:r>
              <a:rPr lang="nl-BE" baseline="0" dirty="0" err="1" smtClean="0"/>
              <a:t>against</a:t>
            </a:r>
            <a:r>
              <a:rPr lang="nl-BE" baseline="0" dirty="0" smtClean="0"/>
              <a:t> Ireland </a:t>
            </a:r>
            <a:r>
              <a:rPr lang="nl-BE" baseline="0" dirty="0" err="1" smtClean="0"/>
              <a:t>for</a:t>
            </a:r>
            <a:r>
              <a:rPr lang="nl-BE" baseline="0" dirty="0" smtClean="0"/>
              <a:t> non-compliance </a:t>
            </a:r>
            <a:r>
              <a:rPr lang="nl-BE" baseline="0" dirty="0" err="1" smtClean="0"/>
              <a:t>with</a:t>
            </a:r>
            <a:r>
              <a:rPr lang="nl-BE" baseline="0" dirty="0" smtClean="0"/>
              <a:t> the EIA-Directive as </a:t>
            </a:r>
            <a:r>
              <a:rPr lang="nl-BE" baseline="0" dirty="0" err="1" smtClean="0"/>
              <a:t>they</a:t>
            </a:r>
            <a:r>
              <a:rPr lang="nl-BE" baseline="0" dirty="0" smtClean="0"/>
              <a:t> </a:t>
            </a:r>
            <a:r>
              <a:rPr lang="nl-BE" baseline="0" dirty="0" err="1" smtClean="0"/>
              <a:t>used</a:t>
            </a:r>
            <a:r>
              <a:rPr lang="nl-BE" baseline="0" dirty="0" smtClean="0"/>
              <a:t> minimum </a:t>
            </a:r>
            <a:r>
              <a:rPr lang="nl-BE" baseline="0" dirty="0" err="1" smtClean="0"/>
              <a:t>thresholds</a:t>
            </a:r>
            <a:r>
              <a:rPr lang="nl-BE" baseline="0" dirty="0" smtClean="0"/>
              <a:t>, </a:t>
            </a:r>
            <a:r>
              <a:rPr lang="nl-BE" baseline="0" dirty="0" err="1" smtClean="0"/>
              <a:t>based</a:t>
            </a:r>
            <a:r>
              <a:rPr lang="nl-BE" baseline="0" dirty="0" smtClean="0"/>
              <a:t> on project </a:t>
            </a:r>
            <a:r>
              <a:rPr lang="nl-BE" baseline="0" dirty="0" err="1" smtClean="0"/>
              <a:t>size</a:t>
            </a:r>
            <a:r>
              <a:rPr lang="nl-BE" baseline="0" dirty="0" smtClean="0"/>
              <a:t>, below </a:t>
            </a:r>
            <a:r>
              <a:rPr lang="nl-BE" baseline="0" dirty="0" err="1" smtClean="0"/>
              <a:t>which</a:t>
            </a:r>
            <a:r>
              <a:rPr lang="nl-BE" baseline="0" dirty="0" smtClean="0"/>
              <a:t> EIA is never </a:t>
            </a:r>
            <a:r>
              <a:rPr lang="nl-BE" baseline="0" dirty="0" err="1" smtClean="0"/>
              <a:t>required</a:t>
            </a:r>
            <a:r>
              <a:rPr lang="nl-BE" baseline="0" dirty="0" smtClean="0"/>
              <a:t>. </a:t>
            </a:r>
            <a:r>
              <a:rPr lang="nl-BE" baseline="0" dirty="0" err="1" smtClean="0"/>
              <a:t>Being</a:t>
            </a:r>
            <a:r>
              <a:rPr lang="nl-BE" baseline="0" dirty="0" smtClean="0"/>
              <a:t> </a:t>
            </a:r>
            <a:r>
              <a:rPr lang="nl-BE" baseline="0" dirty="0" err="1" smtClean="0"/>
              <a:t>faced</a:t>
            </a:r>
            <a:r>
              <a:rPr lang="nl-BE" baseline="0" dirty="0" smtClean="0"/>
              <a:t> </a:t>
            </a:r>
            <a:r>
              <a:rPr lang="nl-BE" baseline="0" dirty="0" err="1" smtClean="0"/>
              <a:t>with</a:t>
            </a:r>
            <a:r>
              <a:rPr lang="nl-BE" baseline="0" dirty="0" smtClean="0"/>
              <a:t> the </a:t>
            </a:r>
            <a:r>
              <a:rPr lang="nl-BE" baseline="0" dirty="0" err="1" smtClean="0"/>
              <a:t>thresholds</a:t>
            </a:r>
            <a:r>
              <a:rPr lang="nl-BE" baseline="0" dirty="0" smtClean="0"/>
              <a:t> </a:t>
            </a:r>
            <a:r>
              <a:rPr lang="nl-BE" baseline="0" dirty="0" err="1" smtClean="0"/>
              <a:t>contained</a:t>
            </a:r>
            <a:r>
              <a:rPr lang="nl-BE" baseline="0" dirty="0" smtClean="0"/>
              <a:t> in the Irish </a:t>
            </a:r>
            <a:r>
              <a:rPr lang="nl-BE" baseline="0" dirty="0" err="1" smtClean="0"/>
              <a:t>legislation</a:t>
            </a:r>
            <a:r>
              <a:rPr lang="nl-BE" baseline="0" dirty="0" smtClean="0"/>
              <a:t> </a:t>
            </a:r>
            <a:r>
              <a:rPr lang="nl-BE" baseline="0" dirty="0" err="1" smtClean="0"/>
              <a:t>and</a:t>
            </a:r>
            <a:r>
              <a:rPr lang="nl-BE" baseline="0" dirty="0" smtClean="0"/>
              <a:t>, </a:t>
            </a:r>
            <a:r>
              <a:rPr lang="nl-BE" baseline="0" dirty="0" err="1" smtClean="0"/>
              <a:t>with</a:t>
            </a:r>
            <a:r>
              <a:rPr lang="nl-BE" baseline="0" dirty="0" smtClean="0"/>
              <a:t> the </a:t>
            </a:r>
            <a:r>
              <a:rPr lang="nl-BE" baseline="0" dirty="0" err="1" smtClean="0"/>
              <a:t>fact</a:t>
            </a:r>
            <a:r>
              <a:rPr lang="nl-BE" baseline="0" dirty="0" smtClean="0"/>
              <a:t> </a:t>
            </a:r>
            <a:r>
              <a:rPr lang="nl-BE" baseline="0" dirty="0" err="1" smtClean="0"/>
              <a:t>that</a:t>
            </a:r>
            <a:r>
              <a:rPr lang="nl-BE" baseline="0" dirty="0" smtClean="0"/>
              <a:t> these </a:t>
            </a:r>
            <a:r>
              <a:rPr lang="nl-BE" baseline="0" dirty="0" err="1" smtClean="0"/>
              <a:t>thresholds</a:t>
            </a:r>
            <a:r>
              <a:rPr lang="nl-BE" baseline="0" dirty="0" smtClean="0"/>
              <a:t> </a:t>
            </a:r>
            <a:r>
              <a:rPr lang="nl-BE" baseline="0" dirty="0" err="1" smtClean="0"/>
              <a:t>were</a:t>
            </a:r>
            <a:r>
              <a:rPr lang="nl-BE" baseline="0" dirty="0" smtClean="0"/>
              <a:t> </a:t>
            </a:r>
            <a:r>
              <a:rPr lang="nl-BE" baseline="0" dirty="0" err="1" smtClean="0"/>
              <a:t>mainly</a:t>
            </a:r>
            <a:r>
              <a:rPr lang="nl-BE" baseline="0" dirty="0" smtClean="0"/>
              <a:t> </a:t>
            </a:r>
            <a:r>
              <a:rPr lang="nl-BE" baseline="0" dirty="0" err="1" smtClean="0"/>
              <a:t>based</a:t>
            </a:r>
            <a:r>
              <a:rPr lang="nl-BE" baseline="0" dirty="0" smtClean="0"/>
              <a:t> on the </a:t>
            </a:r>
            <a:r>
              <a:rPr lang="nl-BE" baseline="0" dirty="0" err="1" smtClean="0"/>
              <a:t>surface</a:t>
            </a:r>
            <a:r>
              <a:rPr lang="nl-BE" baseline="0" dirty="0" smtClean="0"/>
              <a:t> of annex II-</a:t>
            </a:r>
            <a:r>
              <a:rPr lang="nl-BE" baseline="0" dirty="0" err="1" smtClean="0"/>
              <a:t>projects</a:t>
            </a:r>
            <a:r>
              <a:rPr lang="nl-BE" baseline="0" dirty="0" smtClean="0"/>
              <a:t>, the Court </a:t>
            </a:r>
            <a:r>
              <a:rPr lang="nl-BE" baseline="0" dirty="0" err="1" smtClean="0"/>
              <a:t>stressed</a:t>
            </a:r>
            <a:r>
              <a:rPr lang="nl-BE" baseline="0" dirty="0" smtClean="0"/>
              <a:t> </a:t>
            </a:r>
            <a:r>
              <a:rPr lang="nl-BE" baseline="0" dirty="0" err="1" smtClean="0"/>
              <a:t>that</a:t>
            </a:r>
            <a:r>
              <a:rPr lang="nl-BE" baseline="0" dirty="0" smtClean="0"/>
              <a:t> even small-</a:t>
            </a:r>
            <a:r>
              <a:rPr lang="nl-BE" baseline="0" dirty="0" err="1" smtClean="0"/>
              <a:t>scale</a:t>
            </a:r>
            <a:r>
              <a:rPr lang="nl-BE" baseline="0" dirty="0" smtClean="0"/>
              <a:t> project </a:t>
            </a:r>
            <a:r>
              <a:rPr lang="nl-BE" baseline="0" dirty="0" err="1" smtClean="0"/>
              <a:t>can</a:t>
            </a:r>
            <a:r>
              <a:rPr lang="nl-BE" baseline="0" dirty="0" smtClean="0"/>
              <a:t> have </a:t>
            </a:r>
            <a:r>
              <a:rPr lang="nl-BE" baseline="0" dirty="0" err="1" smtClean="0"/>
              <a:t>effects</a:t>
            </a:r>
            <a:r>
              <a:rPr lang="nl-BE" baseline="0" dirty="0" smtClean="0"/>
              <a:t> on the environment, taken </a:t>
            </a:r>
            <a:r>
              <a:rPr lang="nl-BE" baseline="0" dirty="0" err="1" smtClean="0"/>
              <a:t>into</a:t>
            </a:r>
            <a:r>
              <a:rPr lang="nl-BE" baseline="0" dirty="0" smtClean="0"/>
              <a:t> account the </a:t>
            </a:r>
            <a:r>
              <a:rPr lang="nl-BE" baseline="0" dirty="0" err="1" smtClean="0"/>
              <a:t>specific</a:t>
            </a:r>
            <a:r>
              <a:rPr lang="nl-BE" baseline="0" dirty="0" smtClean="0"/>
              <a:t> features of the </a:t>
            </a:r>
            <a:r>
              <a:rPr lang="nl-BE" baseline="0" dirty="0" err="1" smtClean="0"/>
              <a:t>surrounding</a:t>
            </a:r>
            <a:r>
              <a:rPr lang="nl-BE" baseline="0" dirty="0" smtClean="0"/>
              <a:t>. It </a:t>
            </a:r>
            <a:r>
              <a:rPr lang="nl-BE" baseline="0" dirty="0" err="1" smtClean="0"/>
              <a:t>added</a:t>
            </a:r>
            <a:r>
              <a:rPr lang="nl-BE" baseline="0" dirty="0" smtClean="0"/>
              <a:t> </a:t>
            </a:r>
            <a:r>
              <a:rPr lang="nl-BE" baseline="0" dirty="0" err="1" smtClean="0"/>
              <a:t>that</a:t>
            </a:r>
            <a:r>
              <a:rPr lang="nl-BE" baseline="0" dirty="0" smtClean="0"/>
              <a:t> the </a:t>
            </a:r>
            <a:r>
              <a:rPr lang="nl-BE" baseline="0" dirty="0" err="1" smtClean="0"/>
              <a:t>application</a:t>
            </a:r>
            <a:r>
              <a:rPr lang="nl-BE" baseline="0" dirty="0" smtClean="0"/>
              <a:t> of binding </a:t>
            </a:r>
            <a:r>
              <a:rPr lang="nl-BE" baseline="0" dirty="0" err="1" smtClean="0"/>
              <a:t>thresholds</a:t>
            </a:r>
            <a:r>
              <a:rPr lang="nl-BE" baseline="0" dirty="0" smtClean="0"/>
              <a:t> </a:t>
            </a:r>
            <a:r>
              <a:rPr lang="nl-BE" baseline="0" dirty="0" err="1" smtClean="0"/>
              <a:t>might</a:t>
            </a:r>
            <a:r>
              <a:rPr lang="nl-BE" baseline="0" dirty="0" smtClean="0"/>
              <a:t> </a:t>
            </a:r>
            <a:r>
              <a:rPr lang="nl-BE" baseline="0" dirty="0" err="1" smtClean="0"/>
              <a:t>also</a:t>
            </a:r>
            <a:r>
              <a:rPr lang="nl-BE" baseline="0" dirty="0" smtClean="0"/>
              <a:t> </a:t>
            </a:r>
            <a:r>
              <a:rPr lang="nl-BE" baseline="0" dirty="0" err="1" smtClean="0"/>
              <a:t>give</a:t>
            </a:r>
            <a:r>
              <a:rPr lang="nl-BE" baseline="0" dirty="0" smtClean="0"/>
              <a:t> </a:t>
            </a:r>
            <a:r>
              <a:rPr lang="nl-BE" baseline="0" dirty="0" err="1" smtClean="0"/>
              <a:t>rise</a:t>
            </a:r>
            <a:r>
              <a:rPr lang="nl-BE" baseline="0" dirty="0" smtClean="0"/>
              <a:t> </a:t>
            </a:r>
            <a:r>
              <a:rPr lang="nl-BE" baseline="0" dirty="0" err="1" smtClean="0"/>
              <a:t>to</a:t>
            </a:r>
            <a:r>
              <a:rPr lang="nl-BE" baseline="0" dirty="0" smtClean="0"/>
              <a:t> the </a:t>
            </a:r>
            <a:r>
              <a:rPr lang="nl-BE" baseline="0" dirty="0" err="1" smtClean="0"/>
              <a:t>so-called</a:t>
            </a:r>
            <a:r>
              <a:rPr lang="nl-BE" baseline="0" dirty="0" smtClean="0"/>
              <a:t> salami-</a:t>
            </a:r>
            <a:r>
              <a:rPr lang="nl-BE" baseline="0" dirty="0" err="1" smtClean="0"/>
              <a:t>slicing</a:t>
            </a:r>
            <a:r>
              <a:rPr lang="nl-BE" baseline="0" dirty="0" smtClean="0"/>
              <a:t>. In </a:t>
            </a:r>
            <a:r>
              <a:rPr lang="nl-BE" baseline="0" dirty="0" err="1" smtClean="0"/>
              <a:t>other</a:t>
            </a:r>
            <a:r>
              <a:rPr lang="nl-BE" baseline="0" dirty="0" smtClean="0"/>
              <a:t> </a:t>
            </a:r>
            <a:r>
              <a:rPr lang="nl-BE" baseline="0" dirty="0" err="1" smtClean="0"/>
              <a:t>words</a:t>
            </a:r>
            <a:r>
              <a:rPr lang="nl-BE" baseline="0" dirty="0" smtClean="0"/>
              <a:t>, </a:t>
            </a:r>
            <a:r>
              <a:rPr lang="nl-BE" baseline="0" dirty="0" err="1" smtClean="0"/>
              <a:t>it</a:t>
            </a:r>
            <a:r>
              <a:rPr lang="nl-BE" baseline="0" dirty="0" smtClean="0"/>
              <a:t> </a:t>
            </a:r>
            <a:r>
              <a:rPr lang="nl-BE" baseline="0" dirty="0" err="1" smtClean="0"/>
              <a:t>would</a:t>
            </a:r>
            <a:r>
              <a:rPr lang="nl-BE" baseline="0" dirty="0" smtClean="0"/>
              <a:t> </a:t>
            </a:r>
            <a:r>
              <a:rPr lang="nl-BE" baseline="0" dirty="0" err="1" smtClean="0"/>
              <a:t>encourage</a:t>
            </a:r>
            <a:r>
              <a:rPr lang="nl-BE" baseline="0" dirty="0" smtClean="0"/>
              <a:t> </a:t>
            </a:r>
            <a:r>
              <a:rPr lang="nl-BE" baseline="0" dirty="0" err="1" smtClean="0"/>
              <a:t>developers</a:t>
            </a:r>
            <a:r>
              <a:rPr lang="nl-BE" baseline="0" dirty="0" smtClean="0"/>
              <a:t> </a:t>
            </a:r>
            <a:r>
              <a:rPr lang="nl-BE" baseline="0" dirty="0" err="1" smtClean="0"/>
              <a:t>to</a:t>
            </a:r>
            <a:r>
              <a:rPr lang="nl-BE" baseline="0" dirty="0" smtClean="0"/>
              <a:t> the </a:t>
            </a:r>
            <a:r>
              <a:rPr lang="nl-BE" baseline="0" dirty="0" err="1" smtClean="0"/>
              <a:t>splitting</a:t>
            </a:r>
            <a:r>
              <a:rPr lang="nl-BE" baseline="0" dirty="0" smtClean="0"/>
              <a:t> of </a:t>
            </a:r>
            <a:r>
              <a:rPr lang="nl-BE" baseline="0" dirty="0" err="1" smtClean="0"/>
              <a:t>projects</a:t>
            </a:r>
            <a:r>
              <a:rPr lang="nl-BE" baseline="0" dirty="0" smtClean="0"/>
              <a:t> in order </a:t>
            </a:r>
            <a:r>
              <a:rPr lang="nl-BE" baseline="0" dirty="0" err="1" smtClean="0"/>
              <a:t>to</a:t>
            </a:r>
            <a:r>
              <a:rPr lang="nl-BE" baseline="0" dirty="0" smtClean="0"/>
              <a:t> </a:t>
            </a:r>
            <a:r>
              <a:rPr lang="nl-BE" baseline="0" dirty="0" err="1" smtClean="0"/>
              <a:t>circumvent</a:t>
            </a:r>
            <a:r>
              <a:rPr lang="nl-BE" baseline="0" dirty="0" smtClean="0"/>
              <a:t> the </a:t>
            </a:r>
            <a:r>
              <a:rPr lang="nl-BE" baseline="0" dirty="0" err="1" smtClean="0"/>
              <a:t>obligation</a:t>
            </a:r>
            <a:r>
              <a:rPr lang="nl-BE" baseline="0" dirty="0" smtClean="0"/>
              <a:t> </a:t>
            </a:r>
            <a:r>
              <a:rPr lang="nl-BE" baseline="0" dirty="0" err="1" smtClean="0"/>
              <a:t>to</a:t>
            </a:r>
            <a:r>
              <a:rPr lang="nl-BE" baseline="0" dirty="0" smtClean="0"/>
              <a:t> </a:t>
            </a:r>
            <a:r>
              <a:rPr lang="nl-BE" baseline="0" dirty="0" err="1" smtClean="0"/>
              <a:t>carry</a:t>
            </a:r>
            <a:r>
              <a:rPr lang="nl-BE" baseline="0" dirty="0" smtClean="0"/>
              <a:t> out </a:t>
            </a:r>
            <a:r>
              <a:rPr lang="nl-BE" baseline="0" dirty="0" err="1" smtClean="0"/>
              <a:t>an</a:t>
            </a:r>
            <a:r>
              <a:rPr lang="nl-BE" baseline="0" dirty="0" smtClean="0"/>
              <a:t> EIA. In putting </a:t>
            </a:r>
            <a:r>
              <a:rPr lang="nl-BE" baseline="0" dirty="0" err="1" smtClean="0"/>
              <a:t>too</a:t>
            </a:r>
            <a:r>
              <a:rPr lang="nl-BE" baseline="0" dirty="0" smtClean="0"/>
              <a:t> </a:t>
            </a:r>
            <a:r>
              <a:rPr lang="nl-BE" baseline="0" dirty="0" err="1" smtClean="0"/>
              <a:t>much</a:t>
            </a:r>
            <a:r>
              <a:rPr lang="nl-BE" baseline="0" dirty="0" smtClean="0"/>
              <a:t> focus on </a:t>
            </a:r>
            <a:r>
              <a:rPr lang="nl-BE" baseline="0" dirty="0" err="1" smtClean="0"/>
              <a:t>exclusion</a:t>
            </a:r>
            <a:r>
              <a:rPr lang="nl-BE" baseline="0" dirty="0" smtClean="0"/>
              <a:t> </a:t>
            </a:r>
            <a:r>
              <a:rPr lang="nl-BE" baseline="0" dirty="0" err="1" smtClean="0"/>
              <a:t>thresholds</a:t>
            </a:r>
            <a:r>
              <a:rPr lang="nl-BE" baseline="0" dirty="0" smtClean="0"/>
              <a:t>, the Irish </a:t>
            </a:r>
            <a:r>
              <a:rPr lang="nl-BE" baseline="0" dirty="0" err="1" smtClean="0"/>
              <a:t>legislation</a:t>
            </a:r>
            <a:r>
              <a:rPr lang="nl-BE" baseline="0" dirty="0" smtClean="0"/>
              <a:t> was at </a:t>
            </a:r>
            <a:r>
              <a:rPr lang="nl-BE" baseline="0" dirty="0" err="1" smtClean="0"/>
              <a:t>pains</a:t>
            </a:r>
            <a:r>
              <a:rPr lang="nl-BE" baseline="0" dirty="0" smtClean="0"/>
              <a:t> </a:t>
            </a:r>
            <a:r>
              <a:rPr lang="nl-BE" baseline="0" dirty="0" err="1" smtClean="0"/>
              <a:t>with</a:t>
            </a:r>
            <a:r>
              <a:rPr lang="nl-BE" baseline="0" dirty="0" smtClean="0"/>
              <a:t> the </a:t>
            </a:r>
            <a:r>
              <a:rPr lang="nl-BE" baseline="0" dirty="0" err="1" smtClean="0"/>
              <a:t>objective</a:t>
            </a:r>
            <a:r>
              <a:rPr lang="nl-BE" baseline="0" dirty="0" smtClean="0"/>
              <a:t> of the EIA-Directive </a:t>
            </a:r>
            <a:r>
              <a:rPr lang="nl-BE" baseline="0" dirty="0" err="1" smtClean="0"/>
              <a:t>and</a:t>
            </a:r>
            <a:r>
              <a:rPr lang="nl-BE" baseline="0" dirty="0" smtClean="0"/>
              <a:t> was </a:t>
            </a:r>
            <a:r>
              <a:rPr lang="nl-BE" baseline="0" dirty="0" err="1" smtClean="0"/>
              <a:t>not</a:t>
            </a:r>
            <a:r>
              <a:rPr lang="nl-BE" baseline="0" dirty="0" smtClean="0"/>
              <a:t> </a:t>
            </a:r>
            <a:r>
              <a:rPr lang="nl-BE" baseline="0" dirty="0" err="1" smtClean="0"/>
              <a:t>capable</a:t>
            </a:r>
            <a:r>
              <a:rPr lang="nl-BE" baseline="0" dirty="0" smtClean="0"/>
              <a:t> of </a:t>
            </a:r>
            <a:r>
              <a:rPr lang="nl-BE" baseline="0" dirty="0" err="1" smtClean="0"/>
              <a:t>adressing</a:t>
            </a:r>
            <a:r>
              <a:rPr lang="nl-BE" baseline="0" dirty="0" smtClean="0"/>
              <a:t> the </a:t>
            </a:r>
            <a:r>
              <a:rPr lang="nl-BE" baseline="0" dirty="0" err="1" smtClean="0"/>
              <a:t>cumulative</a:t>
            </a:r>
            <a:r>
              <a:rPr lang="nl-BE" baseline="0" dirty="0" smtClean="0"/>
              <a:t> </a:t>
            </a:r>
            <a:r>
              <a:rPr lang="nl-BE" baseline="0" dirty="0" err="1" smtClean="0"/>
              <a:t>effects</a:t>
            </a:r>
            <a:r>
              <a:rPr lang="nl-BE" baseline="0" dirty="0" smtClean="0"/>
              <a:t> of </a:t>
            </a:r>
            <a:r>
              <a:rPr lang="nl-BE" baseline="0" dirty="0" err="1" smtClean="0"/>
              <a:t>several</a:t>
            </a:r>
            <a:r>
              <a:rPr lang="nl-BE" baseline="0" dirty="0" smtClean="0"/>
              <a:t> small-</a:t>
            </a:r>
            <a:r>
              <a:rPr lang="nl-BE" baseline="0" dirty="0" err="1" smtClean="0"/>
              <a:t>scale</a:t>
            </a:r>
            <a:r>
              <a:rPr lang="nl-BE" baseline="0" dirty="0" smtClean="0"/>
              <a:t> </a:t>
            </a:r>
            <a:r>
              <a:rPr lang="nl-BE" baseline="0" dirty="0" err="1" smtClean="0"/>
              <a:t>projects</a:t>
            </a:r>
            <a:r>
              <a:rPr lang="nl-BE" baseline="0" dirty="0" smtClean="0"/>
              <a:t>, </a:t>
            </a:r>
            <a:r>
              <a:rPr lang="nl-BE" baseline="0" dirty="0" err="1" smtClean="0"/>
              <a:t>according</a:t>
            </a:r>
            <a:r>
              <a:rPr lang="nl-BE" baseline="0" dirty="0" smtClean="0"/>
              <a:t> </a:t>
            </a:r>
            <a:r>
              <a:rPr lang="nl-BE" baseline="0" dirty="0" err="1" smtClean="0"/>
              <a:t>to</a:t>
            </a:r>
            <a:r>
              <a:rPr lang="nl-BE" baseline="0" dirty="0" smtClean="0"/>
              <a:t> the Court.</a:t>
            </a:r>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12</a:t>
            </a:fld>
            <a:endParaRPr 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aseline="0" dirty="0" err="1" smtClean="0"/>
              <a:t>So</a:t>
            </a:r>
            <a:r>
              <a:rPr lang="nl-BE" baseline="0" dirty="0" smtClean="0"/>
              <a:t>, in the second half of the nineties, we </a:t>
            </a:r>
            <a:r>
              <a:rPr lang="nl-BE" baseline="0" dirty="0" err="1" smtClean="0"/>
              <a:t>ended</a:t>
            </a:r>
            <a:r>
              <a:rPr lang="nl-BE" baseline="0" dirty="0" smtClean="0"/>
              <a:t> up </a:t>
            </a:r>
            <a:r>
              <a:rPr lang="nl-BE" baseline="0" dirty="0" err="1" smtClean="0"/>
              <a:t>with</a:t>
            </a:r>
            <a:r>
              <a:rPr lang="nl-BE" baseline="0" dirty="0" smtClean="0"/>
              <a:t> a kind of absurd </a:t>
            </a:r>
            <a:r>
              <a:rPr lang="nl-BE" baseline="0" dirty="0" err="1" smtClean="0"/>
              <a:t>situation</a:t>
            </a:r>
            <a:r>
              <a:rPr lang="nl-BE" baseline="0" dirty="0" smtClean="0"/>
              <a:t> in </a:t>
            </a:r>
            <a:r>
              <a:rPr lang="nl-BE" baseline="0" dirty="0" err="1" smtClean="0"/>
              <a:t>which</a:t>
            </a:r>
            <a:r>
              <a:rPr lang="nl-BE" baseline="0" dirty="0" smtClean="0"/>
              <a:t>, on the </a:t>
            </a:r>
            <a:r>
              <a:rPr lang="nl-BE" baseline="0" dirty="0" err="1" smtClean="0"/>
              <a:t>one</a:t>
            </a:r>
            <a:r>
              <a:rPr lang="nl-BE" baseline="0" dirty="0" smtClean="0"/>
              <a:t> hand, </a:t>
            </a:r>
            <a:r>
              <a:rPr lang="nl-BE" baseline="0" dirty="0" err="1" smtClean="0"/>
              <a:t>there’s</a:t>
            </a:r>
            <a:r>
              <a:rPr lang="nl-BE" baseline="0" dirty="0" smtClean="0"/>
              <a:t> Art. 4 (2) of the EIA-Directive </a:t>
            </a:r>
            <a:r>
              <a:rPr lang="nl-BE" baseline="0" dirty="0" err="1" smtClean="0"/>
              <a:t>and</a:t>
            </a:r>
            <a:r>
              <a:rPr lang="nl-BE" baseline="0" dirty="0" smtClean="0"/>
              <a:t> the </a:t>
            </a:r>
            <a:r>
              <a:rPr lang="nl-BE" baseline="0" dirty="0" err="1" smtClean="0"/>
              <a:t>EC’s</a:t>
            </a:r>
            <a:r>
              <a:rPr lang="nl-BE" baseline="0" dirty="0" smtClean="0"/>
              <a:t> </a:t>
            </a:r>
            <a:r>
              <a:rPr lang="nl-BE" baseline="0" dirty="0" err="1" smtClean="0"/>
              <a:t>guidance</a:t>
            </a:r>
            <a:r>
              <a:rPr lang="nl-BE" baseline="0" dirty="0" smtClean="0"/>
              <a:t> on screening, </a:t>
            </a:r>
            <a:r>
              <a:rPr lang="nl-BE" baseline="0" dirty="0" err="1" smtClean="0"/>
              <a:t>which</a:t>
            </a:r>
            <a:r>
              <a:rPr lang="nl-BE" baseline="0" dirty="0" smtClean="0"/>
              <a:t> </a:t>
            </a:r>
            <a:r>
              <a:rPr lang="nl-BE" baseline="0" dirty="0" err="1" smtClean="0"/>
              <a:t>explicitly</a:t>
            </a:r>
            <a:r>
              <a:rPr lang="nl-BE" baseline="0" dirty="0" smtClean="0"/>
              <a:t> </a:t>
            </a:r>
            <a:r>
              <a:rPr lang="nl-BE" baseline="0" dirty="0" err="1" smtClean="0"/>
              <a:t>allows</a:t>
            </a:r>
            <a:r>
              <a:rPr lang="nl-BE" baseline="0" dirty="0" smtClean="0"/>
              <a:t> Member </a:t>
            </a:r>
            <a:r>
              <a:rPr lang="nl-BE" baseline="0" dirty="0" err="1" smtClean="0"/>
              <a:t>States</a:t>
            </a:r>
            <a:r>
              <a:rPr lang="nl-BE" baseline="0" dirty="0" smtClean="0"/>
              <a:t> </a:t>
            </a:r>
            <a:r>
              <a:rPr lang="nl-BE" baseline="0" dirty="0" err="1" smtClean="0"/>
              <a:t>to</a:t>
            </a:r>
            <a:r>
              <a:rPr lang="nl-BE" baseline="0" dirty="0" smtClean="0"/>
              <a:t> </a:t>
            </a:r>
            <a:r>
              <a:rPr lang="nl-BE" baseline="0" dirty="0" err="1" smtClean="0"/>
              <a:t>use</a:t>
            </a:r>
            <a:r>
              <a:rPr lang="nl-BE" baseline="0" dirty="0" smtClean="0"/>
              <a:t> </a:t>
            </a:r>
            <a:r>
              <a:rPr lang="nl-BE" baseline="0" dirty="0" err="1" smtClean="0"/>
              <a:t>thresholds</a:t>
            </a:r>
            <a:r>
              <a:rPr lang="nl-BE" baseline="0" dirty="0" smtClean="0"/>
              <a:t> </a:t>
            </a:r>
            <a:r>
              <a:rPr lang="nl-BE" baseline="0" dirty="0" err="1" smtClean="0"/>
              <a:t>to</a:t>
            </a:r>
            <a:r>
              <a:rPr lang="nl-BE" baseline="0" dirty="0" smtClean="0"/>
              <a:t> </a:t>
            </a:r>
            <a:r>
              <a:rPr lang="nl-BE" baseline="0" dirty="0" err="1" smtClean="0"/>
              <a:t>implement</a:t>
            </a:r>
            <a:r>
              <a:rPr lang="nl-BE" baseline="0" dirty="0" smtClean="0"/>
              <a:t> </a:t>
            </a:r>
            <a:r>
              <a:rPr lang="nl-BE" baseline="0" dirty="0" err="1" smtClean="0"/>
              <a:t>their</a:t>
            </a:r>
            <a:r>
              <a:rPr lang="nl-BE" baseline="0" dirty="0" smtClean="0"/>
              <a:t> screening </a:t>
            </a:r>
            <a:r>
              <a:rPr lang="nl-BE" baseline="0" dirty="0" err="1" smtClean="0"/>
              <a:t>obligation</a:t>
            </a:r>
            <a:r>
              <a:rPr lang="nl-BE" baseline="0" dirty="0" smtClean="0"/>
              <a:t> </a:t>
            </a:r>
            <a:r>
              <a:rPr lang="nl-BE" baseline="0" dirty="0" err="1" smtClean="0"/>
              <a:t>whereas</a:t>
            </a:r>
            <a:r>
              <a:rPr lang="nl-BE" baseline="0" dirty="0" smtClean="0"/>
              <a:t>, the </a:t>
            </a:r>
            <a:r>
              <a:rPr lang="nl-BE" baseline="0" dirty="0" err="1" smtClean="0"/>
              <a:t>strict</a:t>
            </a:r>
            <a:r>
              <a:rPr lang="nl-BE" baseline="0" dirty="0" smtClean="0"/>
              <a:t> case </a:t>
            </a:r>
            <a:r>
              <a:rPr lang="nl-BE" baseline="0" dirty="0" err="1" smtClean="0"/>
              <a:t>law</a:t>
            </a:r>
            <a:r>
              <a:rPr lang="nl-BE" baseline="0" dirty="0" smtClean="0"/>
              <a:t> of the Court of </a:t>
            </a:r>
            <a:r>
              <a:rPr lang="nl-BE" baseline="0" dirty="0" err="1" smtClean="0"/>
              <a:t>Justice</a:t>
            </a:r>
            <a:r>
              <a:rPr lang="nl-BE" baseline="0" dirty="0" smtClean="0"/>
              <a:t> </a:t>
            </a:r>
            <a:r>
              <a:rPr lang="nl-BE" baseline="0" dirty="0" err="1" smtClean="0"/>
              <a:t>seems</a:t>
            </a:r>
            <a:r>
              <a:rPr lang="nl-BE" baseline="0" dirty="0" smtClean="0"/>
              <a:t> </a:t>
            </a:r>
            <a:r>
              <a:rPr lang="nl-BE" baseline="0" dirty="0" err="1" smtClean="0"/>
              <a:t>to</a:t>
            </a:r>
            <a:r>
              <a:rPr lang="nl-BE" baseline="0" dirty="0" smtClean="0"/>
              <a:t> hint Member </a:t>
            </a:r>
            <a:r>
              <a:rPr lang="nl-BE" baseline="0" dirty="0" err="1" smtClean="0"/>
              <a:t>States</a:t>
            </a:r>
            <a:r>
              <a:rPr lang="nl-BE" baseline="0" dirty="0" smtClean="0"/>
              <a:t> </a:t>
            </a:r>
            <a:r>
              <a:rPr lang="nl-BE" baseline="0" dirty="0" err="1" smtClean="0"/>
              <a:t>to</a:t>
            </a:r>
            <a:r>
              <a:rPr lang="nl-BE" baseline="0" dirty="0" smtClean="0"/>
              <a:t> </a:t>
            </a:r>
            <a:r>
              <a:rPr lang="nl-BE" baseline="0" dirty="0" err="1" smtClean="0"/>
              <a:t>adopt</a:t>
            </a:r>
            <a:r>
              <a:rPr lang="nl-BE" baseline="0" dirty="0" smtClean="0"/>
              <a:t> a more case-</a:t>
            </a:r>
            <a:r>
              <a:rPr lang="nl-BE" baseline="0" dirty="0" err="1" smtClean="0"/>
              <a:t>by</a:t>
            </a:r>
            <a:r>
              <a:rPr lang="nl-BE" baseline="0" dirty="0" smtClean="0"/>
              <a:t>-case approach, </a:t>
            </a:r>
            <a:r>
              <a:rPr lang="nl-BE" baseline="0" dirty="0" err="1" smtClean="0"/>
              <a:t>where</a:t>
            </a:r>
            <a:r>
              <a:rPr lang="nl-BE" baseline="0" dirty="0" smtClean="0"/>
              <a:t> no absolute </a:t>
            </a:r>
            <a:r>
              <a:rPr lang="nl-BE" baseline="0" dirty="0" err="1" smtClean="0"/>
              <a:t>thresholds</a:t>
            </a:r>
            <a:r>
              <a:rPr lang="nl-BE" baseline="0" dirty="0" smtClean="0"/>
              <a:t> </a:t>
            </a:r>
            <a:r>
              <a:rPr lang="nl-BE" baseline="0" dirty="0" err="1" smtClean="0"/>
              <a:t>can</a:t>
            </a:r>
            <a:r>
              <a:rPr lang="nl-BE" baseline="0" dirty="0" smtClean="0"/>
              <a:t> </a:t>
            </a:r>
            <a:r>
              <a:rPr lang="nl-BE" baseline="0" dirty="0" err="1" smtClean="0"/>
              <a:t>be</a:t>
            </a:r>
            <a:r>
              <a:rPr lang="nl-BE" baseline="0" dirty="0" smtClean="0"/>
              <a:t> </a:t>
            </a:r>
            <a:r>
              <a:rPr lang="nl-BE" baseline="0" dirty="0" err="1" smtClean="0"/>
              <a:t>used</a:t>
            </a:r>
            <a:r>
              <a:rPr lang="nl-BE" baseline="0" dirty="0" smtClean="0"/>
              <a:t>.</a:t>
            </a:r>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13</a:t>
            </a:fld>
            <a:endParaRPr 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aseline="0" dirty="0" err="1" smtClean="0"/>
              <a:t>Whatever</a:t>
            </a:r>
            <a:r>
              <a:rPr lang="nl-BE" baseline="0" dirty="0" smtClean="0"/>
              <a:t> </a:t>
            </a:r>
            <a:r>
              <a:rPr lang="nl-BE" baseline="0" dirty="0" err="1" smtClean="0"/>
              <a:t>method</a:t>
            </a:r>
            <a:r>
              <a:rPr lang="nl-BE" baseline="0" dirty="0" smtClean="0"/>
              <a:t> is </a:t>
            </a:r>
            <a:r>
              <a:rPr lang="nl-BE" baseline="0" dirty="0" err="1" smtClean="0"/>
              <a:t>chosen</a:t>
            </a:r>
            <a:r>
              <a:rPr lang="nl-BE" baseline="0" dirty="0" smtClean="0"/>
              <a:t> </a:t>
            </a:r>
            <a:r>
              <a:rPr lang="nl-BE" baseline="0" dirty="0" err="1" smtClean="0"/>
              <a:t>by</a:t>
            </a:r>
            <a:r>
              <a:rPr lang="nl-BE" baseline="0" dirty="0" smtClean="0"/>
              <a:t> the MS, the case </a:t>
            </a:r>
            <a:r>
              <a:rPr lang="nl-BE" baseline="0" dirty="0" err="1" smtClean="0"/>
              <a:t>law</a:t>
            </a:r>
            <a:r>
              <a:rPr lang="nl-BE" baseline="0" dirty="0" smtClean="0"/>
              <a:t> of the Court of </a:t>
            </a:r>
            <a:r>
              <a:rPr lang="nl-BE" baseline="0" dirty="0" err="1" smtClean="0"/>
              <a:t>Justice</a:t>
            </a:r>
            <a:r>
              <a:rPr lang="nl-BE" baseline="0" dirty="0" smtClean="0"/>
              <a:t> </a:t>
            </a:r>
            <a:r>
              <a:rPr lang="nl-BE" baseline="0" dirty="0" err="1" smtClean="0"/>
              <a:t>seemed</a:t>
            </a:r>
            <a:r>
              <a:rPr lang="nl-BE" baseline="0" dirty="0" smtClean="0"/>
              <a:t> </a:t>
            </a:r>
            <a:r>
              <a:rPr lang="nl-BE" baseline="0" dirty="0" err="1" smtClean="0"/>
              <a:t>merely</a:t>
            </a:r>
            <a:r>
              <a:rPr lang="nl-BE" baseline="0" dirty="0" smtClean="0"/>
              <a:t> </a:t>
            </a:r>
            <a:r>
              <a:rPr lang="nl-BE" baseline="0" dirty="0" err="1" smtClean="0"/>
              <a:t>willing</a:t>
            </a:r>
            <a:r>
              <a:rPr lang="nl-BE" baseline="0" dirty="0" smtClean="0"/>
              <a:t> </a:t>
            </a:r>
            <a:r>
              <a:rPr lang="nl-BE" baseline="0" dirty="0" err="1" smtClean="0"/>
              <a:t>to</a:t>
            </a:r>
            <a:r>
              <a:rPr lang="nl-BE" baseline="0" dirty="0" smtClean="0"/>
              <a:t> accept the </a:t>
            </a:r>
            <a:r>
              <a:rPr lang="nl-BE" baseline="0" dirty="0" err="1" smtClean="0"/>
              <a:t>use</a:t>
            </a:r>
            <a:r>
              <a:rPr lang="nl-BE" baseline="0" dirty="0" smtClean="0"/>
              <a:t> of </a:t>
            </a:r>
            <a:r>
              <a:rPr lang="nl-BE" baseline="0" dirty="0" err="1" smtClean="0"/>
              <a:t>thresholds</a:t>
            </a:r>
            <a:r>
              <a:rPr lang="nl-BE" baseline="0" dirty="0" smtClean="0"/>
              <a:t>, </a:t>
            </a:r>
            <a:r>
              <a:rPr lang="nl-BE" baseline="0" dirty="0" err="1" smtClean="0"/>
              <a:t>whenever</a:t>
            </a:r>
            <a:r>
              <a:rPr lang="nl-BE" baseline="0" dirty="0" smtClean="0"/>
              <a:t> </a:t>
            </a:r>
            <a:r>
              <a:rPr lang="nl-BE" baseline="0" dirty="0" err="1" smtClean="0"/>
              <a:t>they</a:t>
            </a:r>
            <a:r>
              <a:rPr lang="nl-BE" baseline="0" dirty="0" smtClean="0"/>
              <a:t> are </a:t>
            </a:r>
            <a:r>
              <a:rPr lang="nl-BE" baseline="0" dirty="0" err="1" smtClean="0"/>
              <a:t>backed</a:t>
            </a:r>
            <a:r>
              <a:rPr lang="nl-BE" baseline="0" dirty="0" smtClean="0"/>
              <a:t> up </a:t>
            </a:r>
            <a:r>
              <a:rPr lang="nl-BE" baseline="0" dirty="0" err="1" smtClean="0"/>
              <a:t>by</a:t>
            </a:r>
            <a:r>
              <a:rPr lang="nl-BE" baseline="0" dirty="0" smtClean="0"/>
              <a:t> a case-</a:t>
            </a:r>
            <a:r>
              <a:rPr lang="nl-BE" baseline="0" dirty="0" err="1" smtClean="0"/>
              <a:t>by</a:t>
            </a:r>
            <a:r>
              <a:rPr lang="nl-BE" baseline="0" dirty="0" smtClean="0"/>
              <a:t>-case assessment procedure. </a:t>
            </a:r>
            <a:r>
              <a:rPr lang="nl-BE" baseline="0" dirty="0" err="1" smtClean="0"/>
              <a:t>So</a:t>
            </a:r>
            <a:r>
              <a:rPr lang="nl-BE" baseline="0" dirty="0" smtClean="0"/>
              <a:t>, </a:t>
            </a:r>
            <a:r>
              <a:rPr lang="nl-BE" baseline="0" dirty="0" err="1" smtClean="0"/>
              <a:t>effectively</a:t>
            </a:r>
            <a:r>
              <a:rPr lang="nl-BE" baseline="0" dirty="0" smtClean="0"/>
              <a:t>, we end up </a:t>
            </a:r>
            <a:r>
              <a:rPr lang="nl-BE" baseline="0" dirty="0" err="1" smtClean="0"/>
              <a:t>with</a:t>
            </a:r>
            <a:r>
              <a:rPr lang="nl-BE" baseline="0" dirty="0" smtClean="0"/>
              <a:t> a </a:t>
            </a:r>
            <a:r>
              <a:rPr lang="nl-BE" baseline="0" dirty="0" err="1" smtClean="0"/>
              <a:t>so-called</a:t>
            </a:r>
            <a:r>
              <a:rPr lang="nl-BE" baseline="0" dirty="0" smtClean="0"/>
              <a:t> “</a:t>
            </a:r>
            <a:r>
              <a:rPr lang="nl-BE" baseline="0" dirty="0" err="1" smtClean="0"/>
              <a:t>modified</a:t>
            </a:r>
            <a:r>
              <a:rPr lang="nl-BE" baseline="0" dirty="0" smtClean="0"/>
              <a:t> traffic light approach”, </a:t>
            </a:r>
            <a:r>
              <a:rPr lang="nl-BE" baseline="0" dirty="0" err="1" smtClean="0"/>
              <a:t>where</a:t>
            </a:r>
            <a:r>
              <a:rPr lang="nl-BE" baseline="0" dirty="0" smtClean="0"/>
              <a:t> </a:t>
            </a:r>
            <a:r>
              <a:rPr lang="nl-BE" baseline="0" dirty="0" err="1" smtClean="0"/>
              <a:t>only</a:t>
            </a:r>
            <a:r>
              <a:rPr lang="nl-BE" baseline="0" dirty="0" smtClean="0"/>
              <a:t> the </a:t>
            </a:r>
            <a:r>
              <a:rPr lang="nl-BE" baseline="0" dirty="0" err="1" smtClean="0"/>
              <a:t>application</a:t>
            </a:r>
            <a:r>
              <a:rPr lang="nl-BE" baseline="0" dirty="0" smtClean="0"/>
              <a:t> of </a:t>
            </a:r>
            <a:r>
              <a:rPr lang="nl-BE" baseline="0" dirty="0" err="1" smtClean="0"/>
              <a:t>indicative</a:t>
            </a:r>
            <a:r>
              <a:rPr lang="nl-BE" baseline="0" dirty="0" smtClean="0"/>
              <a:t> </a:t>
            </a:r>
            <a:r>
              <a:rPr lang="nl-BE" baseline="0" dirty="0" err="1" smtClean="0"/>
              <a:t>thresholds</a:t>
            </a:r>
            <a:r>
              <a:rPr lang="nl-BE" baseline="0" dirty="0" smtClean="0"/>
              <a:t> </a:t>
            </a:r>
            <a:r>
              <a:rPr lang="nl-BE" baseline="0" dirty="0" err="1" smtClean="0"/>
              <a:t>remained</a:t>
            </a:r>
            <a:r>
              <a:rPr lang="nl-BE" baseline="0" dirty="0" smtClean="0"/>
              <a:t> </a:t>
            </a:r>
            <a:r>
              <a:rPr lang="nl-BE" baseline="0" dirty="0" err="1" smtClean="0"/>
              <a:t>possible</a:t>
            </a:r>
            <a:r>
              <a:rPr lang="nl-BE" baseline="0" dirty="0" smtClean="0"/>
              <a:t>. </a:t>
            </a:r>
            <a:r>
              <a:rPr lang="nl-BE" baseline="0" dirty="0" err="1" smtClean="0"/>
              <a:t>Hence</a:t>
            </a:r>
            <a:r>
              <a:rPr lang="nl-BE" baseline="0" dirty="0" smtClean="0"/>
              <a:t>, Member </a:t>
            </a:r>
            <a:r>
              <a:rPr lang="nl-BE" baseline="0" dirty="0" err="1" smtClean="0"/>
              <a:t>States</a:t>
            </a:r>
            <a:r>
              <a:rPr lang="nl-BE" baseline="0" dirty="0" smtClean="0"/>
              <a:t> are </a:t>
            </a:r>
            <a:r>
              <a:rPr lang="nl-BE" baseline="0" dirty="0" err="1" smtClean="0"/>
              <a:t>allowed</a:t>
            </a:r>
            <a:r>
              <a:rPr lang="nl-BE" baseline="0" dirty="0" smtClean="0"/>
              <a:t> </a:t>
            </a:r>
            <a:r>
              <a:rPr lang="nl-BE" baseline="0" dirty="0" err="1" smtClean="0"/>
              <a:t>to</a:t>
            </a:r>
            <a:r>
              <a:rPr lang="nl-BE" baseline="0" dirty="0" smtClean="0"/>
              <a:t> </a:t>
            </a:r>
            <a:r>
              <a:rPr lang="nl-BE" baseline="0" dirty="0" err="1" smtClean="0"/>
              <a:t>apply</a:t>
            </a:r>
            <a:r>
              <a:rPr lang="nl-BE" baseline="0" dirty="0" smtClean="0"/>
              <a:t> </a:t>
            </a:r>
            <a:r>
              <a:rPr lang="nl-BE" baseline="0" dirty="0" err="1" smtClean="0"/>
              <a:t>thresholds</a:t>
            </a:r>
            <a:r>
              <a:rPr lang="nl-BE" baseline="0" dirty="0" smtClean="0"/>
              <a:t> as </a:t>
            </a:r>
            <a:r>
              <a:rPr lang="nl-BE" baseline="0" dirty="0" err="1" smtClean="0"/>
              <a:t>an</a:t>
            </a:r>
            <a:r>
              <a:rPr lang="nl-BE" baseline="0" dirty="0" smtClean="0"/>
              <a:t> </a:t>
            </a:r>
            <a:r>
              <a:rPr lang="nl-BE" baseline="0" dirty="0" err="1" smtClean="0"/>
              <a:t>indication</a:t>
            </a:r>
            <a:r>
              <a:rPr lang="nl-BE" baseline="0" dirty="0" smtClean="0"/>
              <a:t> </a:t>
            </a:r>
            <a:r>
              <a:rPr lang="nl-BE" baseline="0" dirty="0" err="1" smtClean="0"/>
              <a:t>for</a:t>
            </a:r>
            <a:r>
              <a:rPr lang="nl-BE" baseline="0" dirty="0" smtClean="0"/>
              <a:t> the </a:t>
            </a:r>
            <a:r>
              <a:rPr lang="nl-BE" baseline="0" dirty="0" err="1" smtClean="0"/>
              <a:t>possible</a:t>
            </a:r>
            <a:r>
              <a:rPr lang="nl-BE" baseline="0" dirty="0" smtClean="0"/>
              <a:t> </a:t>
            </a:r>
            <a:r>
              <a:rPr lang="nl-BE" baseline="0" dirty="0" err="1" smtClean="0"/>
              <a:t>harmful</a:t>
            </a:r>
            <a:r>
              <a:rPr lang="nl-BE" baseline="0" dirty="0" smtClean="0"/>
              <a:t> </a:t>
            </a:r>
            <a:r>
              <a:rPr lang="nl-BE" baseline="0" dirty="0" err="1" smtClean="0"/>
              <a:t>effects</a:t>
            </a:r>
            <a:r>
              <a:rPr lang="nl-BE" baseline="0" dirty="0" smtClean="0"/>
              <a:t> </a:t>
            </a:r>
            <a:r>
              <a:rPr lang="nl-BE" baseline="0" dirty="0" err="1" smtClean="0"/>
              <a:t>that</a:t>
            </a:r>
            <a:r>
              <a:rPr lang="nl-BE" baseline="0" dirty="0" smtClean="0"/>
              <a:t> </a:t>
            </a:r>
            <a:r>
              <a:rPr lang="nl-BE" baseline="0" dirty="0" err="1" smtClean="0"/>
              <a:t>might</a:t>
            </a:r>
            <a:r>
              <a:rPr lang="nl-BE" baseline="0" dirty="0" smtClean="0"/>
              <a:t> </a:t>
            </a:r>
            <a:r>
              <a:rPr lang="nl-BE" baseline="0" dirty="0" err="1" smtClean="0"/>
              <a:t>be</a:t>
            </a:r>
            <a:r>
              <a:rPr lang="nl-BE" baseline="0" dirty="0" smtClean="0"/>
              <a:t> </a:t>
            </a:r>
            <a:r>
              <a:rPr lang="nl-BE" baseline="0" dirty="0" err="1" smtClean="0"/>
              <a:t>caused</a:t>
            </a:r>
            <a:r>
              <a:rPr lang="nl-BE" baseline="0" dirty="0" smtClean="0"/>
              <a:t> </a:t>
            </a:r>
            <a:r>
              <a:rPr lang="nl-BE" baseline="0" dirty="0" err="1" smtClean="0"/>
              <a:t>by</a:t>
            </a:r>
            <a:r>
              <a:rPr lang="nl-BE" baseline="0" dirty="0" smtClean="0"/>
              <a:t> annex II-</a:t>
            </a:r>
            <a:r>
              <a:rPr lang="nl-BE" baseline="0" dirty="0" err="1" smtClean="0"/>
              <a:t>projects</a:t>
            </a:r>
            <a:r>
              <a:rPr lang="nl-BE" baseline="0" dirty="0" smtClean="0"/>
              <a:t>. </a:t>
            </a:r>
            <a:r>
              <a:rPr lang="nl-BE" baseline="0" dirty="0" err="1" smtClean="0"/>
              <a:t>Yet</a:t>
            </a:r>
            <a:r>
              <a:rPr lang="nl-BE" baseline="0" dirty="0" smtClean="0"/>
              <a:t>, </a:t>
            </a:r>
            <a:r>
              <a:rPr lang="nl-BE" baseline="0" dirty="0" err="1" smtClean="0"/>
              <a:t>still</a:t>
            </a:r>
            <a:r>
              <a:rPr lang="nl-BE" baseline="0" dirty="0" smtClean="0"/>
              <a:t> </a:t>
            </a:r>
            <a:r>
              <a:rPr lang="nl-BE" baseline="0" dirty="0" err="1" smtClean="0"/>
              <a:t>an</a:t>
            </a:r>
            <a:r>
              <a:rPr lang="nl-BE" baseline="0" dirty="0" smtClean="0"/>
              <a:t> </a:t>
            </a:r>
            <a:r>
              <a:rPr lang="nl-BE" baseline="0" dirty="0" err="1" smtClean="0"/>
              <a:t>additional</a:t>
            </a:r>
            <a:r>
              <a:rPr lang="nl-BE" baseline="0" dirty="0" smtClean="0"/>
              <a:t> check-up is </a:t>
            </a:r>
            <a:r>
              <a:rPr lang="nl-BE" baseline="0" dirty="0" err="1" smtClean="0"/>
              <a:t>required</a:t>
            </a:r>
            <a:r>
              <a:rPr lang="nl-BE" baseline="0" dirty="0" smtClean="0"/>
              <a:t> at the project-level.</a:t>
            </a:r>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14</a:t>
            </a:fld>
            <a:endParaRPr 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aseline="0" dirty="0" err="1" smtClean="0"/>
              <a:t>When</a:t>
            </a:r>
            <a:r>
              <a:rPr lang="nl-BE" baseline="0" dirty="0" smtClean="0"/>
              <a:t> </a:t>
            </a:r>
            <a:r>
              <a:rPr lang="nl-BE" baseline="0" dirty="0" err="1" smtClean="0"/>
              <a:t>altering</a:t>
            </a:r>
            <a:r>
              <a:rPr lang="nl-BE" baseline="0" dirty="0" smtClean="0"/>
              <a:t> the EIA Directive in 1997, the EU </a:t>
            </a:r>
            <a:r>
              <a:rPr lang="nl-BE" baseline="0" dirty="0" err="1" smtClean="0"/>
              <a:t>Commission</a:t>
            </a:r>
            <a:r>
              <a:rPr lang="nl-BE" baseline="0" dirty="0" smtClean="0"/>
              <a:t> </a:t>
            </a:r>
            <a:r>
              <a:rPr lang="nl-BE" baseline="0" dirty="0" err="1" smtClean="0"/>
              <a:t>effectively</a:t>
            </a:r>
            <a:r>
              <a:rPr lang="nl-BE" baseline="0" dirty="0" smtClean="0"/>
              <a:t> </a:t>
            </a:r>
            <a:r>
              <a:rPr lang="nl-BE" baseline="0" dirty="0" err="1" smtClean="0"/>
              <a:t>tried</a:t>
            </a:r>
            <a:r>
              <a:rPr lang="nl-BE" baseline="0" dirty="0" smtClean="0"/>
              <a:t> </a:t>
            </a:r>
            <a:r>
              <a:rPr lang="nl-BE" baseline="0" dirty="0" err="1" smtClean="0"/>
              <a:t>to</a:t>
            </a:r>
            <a:r>
              <a:rPr lang="nl-BE" baseline="0" dirty="0" smtClean="0"/>
              <a:t> </a:t>
            </a:r>
            <a:r>
              <a:rPr lang="nl-BE" baseline="0" dirty="0" err="1" smtClean="0"/>
              <a:t>codify</a:t>
            </a:r>
            <a:r>
              <a:rPr lang="nl-BE" baseline="0" dirty="0" smtClean="0"/>
              <a:t> the </a:t>
            </a:r>
            <a:r>
              <a:rPr lang="nl-BE" baseline="0" dirty="0" err="1" smtClean="0"/>
              <a:t>the</a:t>
            </a:r>
            <a:r>
              <a:rPr lang="nl-BE" baseline="0" dirty="0" smtClean="0"/>
              <a:t> case </a:t>
            </a:r>
            <a:r>
              <a:rPr lang="nl-BE" baseline="0" dirty="0" err="1" smtClean="0"/>
              <a:t>law</a:t>
            </a:r>
            <a:r>
              <a:rPr lang="nl-BE" baseline="0" dirty="0" smtClean="0"/>
              <a:t> of the Court of </a:t>
            </a:r>
            <a:r>
              <a:rPr lang="nl-BE" baseline="0" dirty="0" err="1" smtClean="0"/>
              <a:t>Justice</a:t>
            </a:r>
            <a:r>
              <a:rPr lang="nl-BE" baseline="0" dirty="0" smtClean="0"/>
              <a:t> </a:t>
            </a:r>
            <a:r>
              <a:rPr lang="nl-BE" baseline="0" dirty="0" err="1" smtClean="0"/>
              <a:t>that</a:t>
            </a:r>
            <a:r>
              <a:rPr lang="nl-BE" baseline="0" dirty="0" smtClean="0"/>
              <a:t> had </a:t>
            </a:r>
            <a:r>
              <a:rPr lang="nl-BE" baseline="0" dirty="0" err="1" smtClean="0"/>
              <a:t>popped</a:t>
            </a:r>
            <a:r>
              <a:rPr lang="nl-BE" baseline="0" dirty="0" smtClean="0"/>
              <a:t> up in the </a:t>
            </a:r>
            <a:r>
              <a:rPr lang="nl-BE" baseline="0" dirty="0" err="1" smtClean="0"/>
              <a:t>meantime</a:t>
            </a:r>
            <a:r>
              <a:rPr lang="nl-BE" baseline="0" dirty="0" smtClean="0"/>
              <a:t>. </a:t>
            </a:r>
            <a:r>
              <a:rPr lang="nl-BE" baseline="0" dirty="0" err="1" smtClean="0"/>
              <a:t>Yet</a:t>
            </a:r>
            <a:r>
              <a:rPr lang="nl-BE" baseline="0" dirty="0" smtClean="0"/>
              <a:t>, </a:t>
            </a:r>
            <a:r>
              <a:rPr lang="nl-BE" baseline="0" dirty="0" err="1" smtClean="0"/>
              <a:t>it</a:t>
            </a:r>
            <a:r>
              <a:rPr lang="nl-BE" baseline="0" dirty="0" smtClean="0"/>
              <a:t> </a:t>
            </a:r>
            <a:r>
              <a:rPr lang="nl-BE" baseline="0" dirty="0" err="1" smtClean="0"/>
              <a:t>did</a:t>
            </a:r>
            <a:r>
              <a:rPr lang="nl-BE" baseline="0" dirty="0" smtClean="0"/>
              <a:t> </a:t>
            </a:r>
            <a:r>
              <a:rPr lang="nl-BE" baseline="0" dirty="0" err="1" smtClean="0"/>
              <a:t>not</a:t>
            </a:r>
            <a:r>
              <a:rPr lang="nl-BE" baseline="0" dirty="0" smtClean="0"/>
              <a:t> </a:t>
            </a:r>
            <a:r>
              <a:rPr lang="nl-BE" baseline="0" dirty="0" err="1" smtClean="0"/>
              <a:t>fully</a:t>
            </a:r>
            <a:r>
              <a:rPr lang="nl-BE" baseline="0" dirty="0" smtClean="0"/>
              <a:t> </a:t>
            </a:r>
            <a:r>
              <a:rPr lang="nl-BE" baseline="0" dirty="0" err="1" smtClean="0"/>
              <a:t>succeed</a:t>
            </a:r>
            <a:r>
              <a:rPr lang="nl-BE" baseline="0" dirty="0" smtClean="0"/>
              <a:t> in </a:t>
            </a:r>
            <a:r>
              <a:rPr lang="nl-BE" baseline="0" dirty="0" err="1" smtClean="0"/>
              <a:t>doing</a:t>
            </a:r>
            <a:r>
              <a:rPr lang="nl-BE" baseline="0" dirty="0" smtClean="0"/>
              <a:t> </a:t>
            </a:r>
            <a:r>
              <a:rPr lang="nl-BE" baseline="0" dirty="0" err="1" smtClean="0"/>
              <a:t>so</a:t>
            </a:r>
            <a:r>
              <a:rPr lang="nl-BE" baseline="0" dirty="0" smtClean="0"/>
              <a:t>. On the </a:t>
            </a:r>
            <a:r>
              <a:rPr lang="nl-BE" baseline="0" dirty="0" err="1" smtClean="0"/>
              <a:t>positive</a:t>
            </a:r>
            <a:r>
              <a:rPr lang="nl-BE" baseline="0" dirty="0" smtClean="0"/>
              <a:t> side, </a:t>
            </a:r>
            <a:r>
              <a:rPr lang="nl-BE" baseline="0" dirty="0" err="1" smtClean="0"/>
              <a:t>by</a:t>
            </a:r>
            <a:r>
              <a:rPr lang="nl-BE" baseline="0" dirty="0" smtClean="0"/>
              <a:t> </a:t>
            </a:r>
            <a:r>
              <a:rPr lang="nl-BE" baseline="0" dirty="0" err="1" smtClean="0"/>
              <a:t>inserting</a:t>
            </a:r>
            <a:r>
              <a:rPr lang="nl-BE" baseline="0" dirty="0" smtClean="0"/>
              <a:t> Art. 4 (3) </a:t>
            </a:r>
            <a:r>
              <a:rPr lang="nl-BE" baseline="0" dirty="0" err="1" smtClean="0"/>
              <a:t>it</a:t>
            </a:r>
            <a:r>
              <a:rPr lang="nl-BE" baseline="0" dirty="0" smtClean="0"/>
              <a:t> was </a:t>
            </a:r>
            <a:r>
              <a:rPr lang="nl-BE" baseline="0" dirty="0" err="1" smtClean="0"/>
              <a:t>able</a:t>
            </a:r>
            <a:r>
              <a:rPr lang="nl-BE" baseline="0" dirty="0" smtClean="0"/>
              <a:t> </a:t>
            </a:r>
            <a:r>
              <a:rPr lang="nl-BE" baseline="0" dirty="0" err="1" smtClean="0"/>
              <a:t>to</a:t>
            </a:r>
            <a:r>
              <a:rPr lang="nl-BE" baseline="0" dirty="0" smtClean="0"/>
              <a:t> </a:t>
            </a:r>
            <a:r>
              <a:rPr lang="nl-BE" baseline="0" dirty="0" err="1" smtClean="0"/>
              <a:t>specify</a:t>
            </a:r>
            <a:r>
              <a:rPr lang="nl-BE" baseline="0" dirty="0" smtClean="0"/>
              <a:t> </a:t>
            </a:r>
            <a:r>
              <a:rPr lang="nl-BE" baseline="0" dirty="0" err="1" smtClean="0"/>
              <a:t>that</a:t>
            </a:r>
            <a:r>
              <a:rPr lang="nl-BE" baseline="0" dirty="0" smtClean="0"/>
              <a:t> </a:t>
            </a:r>
            <a:r>
              <a:rPr lang="nl-BE" baseline="0" dirty="0" err="1" smtClean="0"/>
              <a:t>whenever</a:t>
            </a:r>
            <a:r>
              <a:rPr lang="nl-BE" baseline="0" dirty="0" smtClean="0"/>
              <a:t> screening is </a:t>
            </a:r>
            <a:r>
              <a:rPr lang="nl-BE" baseline="0" dirty="0" err="1" smtClean="0"/>
              <a:t>implemented</a:t>
            </a:r>
            <a:r>
              <a:rPr lang="nl-BE" baseline="0" dirty="0" smtClean="0"/>
              <a:t> </a:t>
            </a:r>
            <a:r>
              <a:rPr lang="nl-BE" baseline="0" dirty="0" err="1" smtClean="0"/>
              <a:t>by</a:t>
            </a:r>
            <a:r>
              <a:rPr lang="nl-BE" baseline="0" dirty="0" smtClean="0"/>
              <a:t> the </a:t>
            </a:r>
            <a:r>
              <a:rPr lang="nl-BE" baseline="0" dirty="0" err="1" smtClean="0"/>
              <a:t>use</a:t>
            </a:r>
            <a:r>
              <a:rPr lang="nl-BE" baseline="0" dirty="0" smtClean="0"/>
              <a:t> of </a:t>
            </a:r>
            <a:r>
              <a:rPr lang="nl-BE" baseline="0" dirty="0" err="1" smtClean="0"/>
              <a:t>thresholds</a:t>
            </a:r>
            <a:r>
              <a:rPr lang="nl-BE" baseline="0" dirty="0" smtClean="0"/>
              <a:t>, these criteria have </a:t>
            </a:r>
            <a:r>
              <a:rPr lang="nl-BE" baseline="0" dirty="0" err="1" smtClean="0"/>
              <a:t>to</a:t>
            </a:r>
            <a:r>
              <a:rPr lang="nl-BE" baseline="0" dirty="0" smtClean="0"/>
              <a:t> take </a:t>
            </a:r>
            <a:r>
              <a:rPr lang="nl-BE" baseline="0" dirty="0" err="1" smtClean="0"/>
              <a:t>into</a:t>
            </a:r>
            <a:r>
              <a:rPr lang="nl-BE" baseline="0" dirty="0" smtClean="0"/>
              <a:t> account </a:t>
            </a:r>
            <a:r>
              <a:rPr lang="nl-BE" baseline="0" dirty="0" err="1" smtClean="0"/>
              <a:t>several</a:t>
            </a:r>
            <a:r>
              <a:rPr lang="nl-BE" baseline="0" dirty="0" smtClean="0"/>
              <a:t> criteria, </a:t>
            </a:r>
            <a:r>
              <a:rPr lang="nl-BE" baseline="0" dirty="0" err="1" smtClean="0"/>
              <a:t>including</a:t>
            </a:r>
            <a:r>
              <a:rPr lang="nl-BE" baseline="0" dirty="0" smtClean="0"/>
              <a:t> the </a:t>
            </a:r>
            <a:r>
              <a:rPr lang="nl-BE" baseline="0" dirty="0" err="1" smtClean="0"/>
              <a:t>nature</a:t>
            </a:r>
            <a:r>
              <a:rPr lang="nl-BE" baseline="0" dirty="0" smtClean="0"/>
              <a:t> of the project, the </a:t>
            </a:r>
            <a:r>
              <a:rPr lang="nl-BE" baseline="0" dirty="0" err="1" smtClean="0"/>
              <a:t>location</a:t>
            </a:r>
            <a:r>
              <a:rPr lang="nl-BE" baseline="0" dirty="0" smtClean="0"/>
              <a:t> of </a:t>
            </a:r>
            <a:r>
              <a:rPr lang="nl-BE" baseline="0" dirty="0" err="1" smtClean="0"/>
              <a:t>it</a:t>
            </a:r>
            <a:r>
              <a:rPr lang="nl-BE" baseline="0" dirty="0" smtClean="0"/>
              <a:t>, </a:t>
            </a:r>
            <a:r>
              <a:rPr lang="nl-BE" baseline="0" dirty="0" err="1" smtClean="0"/>
              <a:t>and</a:t>
            </a:r>
            <a:r>
              <a:rPr lang="nl-BE" baseline="0" dirty="0" smtClean="0"/>
              <a:t> </a:t>
            </a:r>
            <a:r>
              <a:rPr lang="nl-BE" baseline="0" dirty="0" err="1" smtClean="0"/>
              <a:t>so</a:t>
            </a:r>
            <a:r>
              <a:rPr lang="nl-BE" baseline="0" dirty="0" smtClean="0"/>
              <a:t> on. </a:t>
            </a:r>
            <a:r>
              <a:rPr lang="nl-BE" baseline="0" dirty="0" err="1" smtClean="0"/>
              <a:t>Yet</a:t>
            </a:r>
            <a:r>
              <a:rPr lang="nl-BE" baseline="0" dirty="0" smtClean="0"/>
              <a:t>, at the </a:t>
            </a:r>
            <a:r>
              <a:rPr lang="nl-BE" baseline="0" dirty="0" err="1" smtClean="0"/>
              <a:t>same</a:t>
            </a:r>
            <a:r>
              <a:rPr lang="nl-BE" baseline="0" dirty="0" smtClean="0"/>
              <a:t> time </a:t>
            </a:r>
            <a:r>
              <a:rPr lang="nl-BE" baseline="0" dirty="0" err="1" smtClean="0"/>
              <a:t>it</a:t>
            </a:r>
            <a:r>
              <a:rPr lang="nl-BE" baseline="0" dirty="0" smtClean="0"/>
              <a:t> </a:t>
            </a:r>
            <a:r>
              <a:rPr lang="nl-BE" baseline="0" dirty="0" err="1" smtClean="0"/>
              <a:t>still</a:t>
            </a:r>
            <a:r>
              <a:rPr lang="nl-BE" baseline="0" dirty="0" smtClean="0"/>
              <a:t> gave the Member </a:t>
            </a:r>
            <a:r>
              <a:rPr lang="nl-BE" baseline="0" dirty="0" err="1" smtClean="0"/>
              <a:t>States</a:t>
            </a:r>
            <a:r>
              <a:rPr lang="nl-BE" baseline="0" dirty="0" smtClean="0"/>
              <a:t> the opportunity </a:t>
            </a:r>
            <a:r>
              <a:rPr lang="nl-BE" baseline="0" dirty="0" err="1" smtClean="0"/>
              <a:t>to</a:t>
            </a:r>
            <a:r>
              <a:rPr lang="nl-BE" baseline="0" dirty="0" smtClean="0"/>
              <a:t> </a:t>
            </a:r>
            <a:r>
              <a:rPr lang="nl-BE" baseline="0" dirty="0" err="1" smtClean="0"/>
              <a:t>use</a:t>
            </a:r>
            <a:r>
              <a:rPr lang="nl-BE" baseline="0" dirty="0" smtClean="0"/>
              <a:t> </a:t>
            </a:r>
            <a:r>
              <a:rPr lang="nl-BE" baseline="0" dirty="0" err="1" smtClean="0"/>
              <a:t>thresholds</a:t>
            </a:r>
            <a:r>
              <a:rPr lang="nl-BE" baseline="0" dirty="0" smtClean="0"/>
              <a:t>, next </a:t>
            </a:r>
            <a:r>
              <a:rPr lang="nl-BE" baseline="0" dirty="0" err="1" smtClean="0"/>
              <a:t>to</a:t>
            </a:r>
            <a:r>
              <a:rPr lang="nl-BE" baseline="0" dirty="0" smtClean="0"/>
              <a:t> the option of a case-</a:t>
            </a:r>
            <a:r>
              <a:rPr lang="nl-BE" baseline="0" dirty="0" err="1" smtClean="0"/>
              <a:t>by</a:t>
            </a:r>
            <a:r>
              <a:rPr lang="nl-BE" baseline="0" dirty="0" smtClean="0"/>
              <a:t>-case-examination. </a:t>
            </a:r>
            <a:r>
              <a:rPr lang="nl-BE" baseline="0" dirty="0" err="1" smtClean="0"/>
              <a:t>Thus</a:t>
            </a:r>
            <a:r>
              <a:rPr lang="nl-BE" baseline="0" dirty="0" smtClean="0"/>
              <a:t>, </a:t>
            </a:r>
            <a:r>
              <a:rPr lang="nl-BE" baseline="0" dirty="0" err="1" smtClean="0"/>
              <a:t>it</a:t>
            </a:r>
            <a:r>
              <a:rPr lang="nl-BE" baseline="0" dirty="0" smtClean="0"/>
              <a:t> </a:t>
            </a:r>
            <a:r>
              <a:rPr lang="nl-BE" baseline="0" dirty="0" err="1" smtClean="0"/>
              <a:t>did</a:t>
            </a:r>
            <a:r>
              <a:rPr lang="nl-BE" baseline="0" dirty="0" smtClean="0"/>
              <a:t> </a:t>
            </a:r>
            <a:r>
              <a:rPr lang="nl-BE" baseline="0" dirty="0" err="1" smtClean="0"/>
              <a:t>not</a:t>
            </a:r>
            <a:r>
              <a:rPr lang="nl-BE" baseline="0" dirty="0" smtClean="0"/>
              <a:t> </a:t>
            </a:r>
            <a:r>
              <a:rPr lang="nl-BE" baseline="0" dirty="0" err="1" smtClean="0"/>
              <a:t>fully</a:t>
            </a:r>
            <a:r>
              <a:rPr lang="nl-BE" baseline="0" dirty="0" smtClean="0"/>
              <a:t> </a:t>
            </a:r>
            <a:r>
              <a:rPr lang="nl-BE" baseline="0" dirty="0" err="1" smtClean="0"/>
              <a:t>rule</a:t>
            </a:r>
            <a:r>
              <a:rPr lang="nl-BE" baseline="0" dirty="0" smtClean="0"/>
              <a:t> out the </a:t>
            </a:r>
            <a:r>
              <a:rPr lang="nl-BE" baseline="0" dirty="0" err="1" smtClean="0"/>
              <a:t>discretion</a:t>
            </a:r>
            <a:r>
              <a:rPr lang="nl-BE" baseline="0" dirty="0" smtClean="0"/>
              <a:t> </a:t>
            </a:r>
            <a:r>
              <a:rPr lang="nl-BE" baseline="0" dirty="0" err="1" smtClean="0"/>
              <a:t>that</a:t>
            </a:r>
            <a:r>
              <a:rPr lang="nl-BE" baseline="0" dirty="0" smtClean="0"/>
              <a:t> gave </a:t>
            </a:r>
            <a:r>
              <a:rPr lang="nl-BE" baseline="0" dirty="0" err="1" smtClean="0"/>
              <a:t>rise</a:t>
            </a:r>
            <a:r>
              <a:rPr lang="nl-BE" baseline="0" dirty="0" smtClean="0"/>
              <a:t> </a:t>
            </a:r>
            <a:r>
              <a:rPr lang="nl-BE" baseline="0" dirty="0" err="1" smtClean="0"/>
              <a:t>to</a:t>
            </a:r>
            <a:r>
              <a:rPr lang="nl-BE" baseline="0" dirty="0" smtClean="0"/>
              <a:t> the </a:t>
            </a:r>
            <a:r>
              <a:rPr lang="nl-BE" baseline="0" dirty="0" err="1" smtClean="0"/>
              <a:t>previous</a:t>
            </a:r>
            <a:r>
              <a:rPr lang="nl-BE" baseline="0" dirty="0" smtClean="0"/>
              <a:t> </a:t>
            </a:r>
            <a:r>
              <a:rPr lang="nl-BE" baseline="0" dirty="0" err="1" smtClean="0"/>
              <a:t>querrels</a:t>
            </a:r>
            <a:r>
              <a:rPr lang="nl-BE" baseline="0" dirty="0" smtClean="0"/>
              <a:t>. </a:t>
            </a:r>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15</a:t>
            </a:fld>
            <a:endParaRPr 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aseline="0" dirty="0" smtClean="0"/>
              <a:t>In the </a:t>
            </a:r>
            <a:r>
              <a:rPr lang="nl-BE" baseline="0" dirty="0" err="1" smtClean="0"/>
              <a:t>meantime</a:t>
            </a:r>
            <a:r>
              <a:rPr lang="nl-BE" baseline="0" dirty="0" smtClean="0"/>
              <a:t>, the Court </a:t>
            </a:r>
            <a:r>
              <a:rPr lang="nl-BE" baseline="0" dirty="0" err="1" smtClean="0"/>
              <a:t>also</a:t>
            </a:r>
            <a:r>
              <a:rPr lang="nl-BE" baseline="0" dirty="0" smtClean="0"/>
              <a:t> had </a:t>
            </a:r>
            <a:r>
              <a:rPr lang="nl-BE" baseline="0" dirty="0" err="1" smtClean="0"/>
              <a:t>shed</a:t>
            </a:r>
            <a:r>
              <a:rPr lang="nl-BE" baseline="0" dirty="0" smtClean="0"/>
              <a:t> </a:t>
            </a:r>
            <a:r>
              <a:rPr lang="nl-BE" baseline="0" dirty="0" err="1" smtClean="0"/>
              <a:t>some</a:t>
            </a:r>
            <a:r>
              <a:rPr lang="nl-BE" baseline="0" dirty="0" smtClean="0"/>
              <a:t> light on the </a:t>
            </a:r>
            <a:r>
              <a:rPr lang="nl-BE" baseline="0" dirty="0" err="1" smtClean="0"/>
              <a:t>duty</a:t>
            </a:r>
            <a:r>
              <a:rPr lang="nl-BE" baseline="0" dirty="0" smtClean="0"/>
              <a:t> </a:t>
            </a:r>
            <a:r>
              <a:rPr lang="nl-BE" baseline="0" dirty="0" err="1" smtClean="0"/>
              <a:t>to</a:t>
            </a:r>
            <a:r>
              <a:rPr lang="nl-BE" baseline="0" dirty="0" smtClean="0"/>
              <a:t> </a:t>
            </a:r>
            <a:r>
              <a:rPr lang="nl-BE" baseline="0" dirty="0" err="1" smtClean="0"/>
              <a:t>justify</a:t>
            </a:r>
            <a:r>
              <a:rPr lang="nl-BE" baseline="0" dirty="0" smtClean="0"/>
              <a:t> </a:t>
            </a:r>
            <a:r>
              <a:rPr lang="nl-BE" baseline="0" dirty="0" err="1" smtClean="0"/>
              <a:t>negative</a:t>
            </a:r>
            <a:r>
              <a:rPr lang="nl-BE" baseline="0" dirty="0" smtClean="0"/>
              <a:t> screening </a:t>
            </a:r>
            <a:r>
              <a:rPr lang="nl-BE" baseline="0" dirty="0" err="1" smtClean="0"/>
              <a:t>decisions</a:t>
            </a:r>
            <a:r>
              <a:rPr lang="nl-BE" baseline="0" dirty="0" smtClean="0"/>
              <a:t> </a:t>
            </a:r>
            <a:r>
              <a:rPr lang="nl-BE" baseline="0" dirty="0" err="1" smtClean="0"/>
              <a:t>and</a:t>
            </a:r>
            <a:r>
              <a:rPr lang="nl-BE" baseline="0" dirty="0" smtClean="0"/>
              <a:t> make </a:t>
            </a:r>
            <a:r>
              <a:rPr lang="nl-BE" baseline="0" dirty="0" err="1" smtClean="0"/>
              <a:t>them</a:t>
            </a:r>
            <a:r>
              <a:rPr lang="nl-BE" baseline="0" dirty="0" smtClean="0"/>
              <a:t> </a:t>
            </a:r>
            <a:r>
              <a:rPr lang="nl-BE" baseline="0" dirty="0" err="1" smtClean="0"/>
              <a:t>publicly</a:t>
            </a:r>
            <a:r>
              <a:rPr lang="nl-BE" baseline="0" dirty="0" smtClean="0"/>
              <a:t> </a:t>
            </a:r>
            <a:r>
              <a:rPr lang="nl-BE" baseline="0" dirty="0" err="1" smtClean="0"/>
              <a:t>available</a:t>
            </a:r>
            <a:r>
              <a:rPr lang="nl-BE" baseline="0" dirty="0" smtClean="0"/>
              <a:t>. </a:t>
            </a:r>
            <a:r>
              <a:rPr lang="nl-BE" baseline="0" dirty="0" err="1" smtClean="0"/>
              <a:t>Also</a:t>
            </a:r>
            <a:r>
              <a:rPr lang="nl-BE" baseline="0" dirty="0" smtClean="0"/>
              <a:t>, in </a:t>
            </a:r>
            <a:r>
              <a:rPr lang="nl-BE" baseline="0" dirty="0" err="1" smtClean="0"/>
              <a:t>this</a:t>
            </a:r>
            <a:r>
              <a:rPr lang="nl-BE" baseline="0" dirty="0" smtClean="0"/>
              <a:t> respect, the case </a:t>
            </a:r>
            <a:r>
              <a:rPr lang="nl-BE" baseline="0" dirty="0" err="1" smtClean="0"/>
              <a:t>law</a:t>
            </a:r>
            <a:r>
              <a:rPr lang="nl-BE" baseline="0" dirty="0" smtClean="0"/>
              <a:t> </a:t>
            </a:r>
            <a:r>
              <a:rPr lang="nl-BE" baseline="0" dirty="0" err="1" smtClean="0"/>
              <a:t>seems</a:t>
            </a:r>
            <a:r>
              <a:rPr lang="nl-BE" baseline="0" dirty="0" smtClean="0"/>
              <a:t> </a:t>
            </a:r>
            <a:r>
              <a:rPr lang="nl-BE" baseline="0" dirty="0" err="1" smtClean="0"/>
              <a:t>somehow</a:t>
            </a:r>
            <a:r>
              <a:rPr lang="nl-BE" baseline="0" dirty="0" smtClean="0"/>
              <a:t> a </a:t>
            </a:r>
            <a:r>
              <a:rPr lang="nl-BE" baseline="0" dirty="0" err="1" smtClean="0"/>
              <a:t>little</a:t>
            </a:r>
            <a:r>
              <a:rPr lang="nl-BE" baseline="0" dirty="0" smtClean="0"/>
              <a:t> </a:t>
            </a:r>
            <a:r>
              <a:rPr lang="nl-BE" baseline="0" dirty="0" err="1" smtClean="0"/>
              <a:t>contradictory</a:t>
            </a:r>
            <a:r>
              <a:rPr lang="nl-BE" baseline="0" dirty="0" smtClean="0"/>
              <a:t>. In </a:t>
            </a:r>
            <a:r>
              <a:rPr lang="nl-BE" baseline="0" dirty="0" err="1" smtClean="0"/>
              <a:t>an</a:t>
            </a:r>
            <a:r>
              <a:rPr lang="nl-BE" baseline="0" dirty="0" smtClean="0"/>
              <a:t> </a:t>
            </a:r>
            <a:r>
              <a:rPr lang="nl-BE" baseline="0" dirty="0" err="1" smtClean="0"/>
              <a:t>earlier</a:t>
            </a:r>
            <a:r>
              <a:rPr lang="nl-BE" baseline="0" dirty="0" smtClean="0"/>
              <a:t> </a:t>
            </a:r>
            <a:r>
              <a:rPr lang="nl-BE" baseline="0" dirty="0" err="1" smtClean="0"/>
              <a:t>Italian</a:t>
            </a:r>
            <a:r>
              <a:rPr lang="nl-BE" baseline="0" dirty="0" smtClean="0"/>
              <a:t> case, the ECJ </a:t>
            </a:r>
            <a:r>
              <a:rPr lang="nl-BE" baseline="0" dirty="0" err="1" smtClean="0"/>
              <a:t>seemed</a:t>
            </a:r>
            <a:r>
              <a:rPr lang="nl-BE" baseline="0" dirty="0" smtClean="0"/>
              <a:t> </a:t>
            </a:r>
            <a:r>
              <a:rPr lang="nl-BE" baseline="0" dirty="0" err="1" smtClean="0"/>
              <a:t>to</a:t>
            </a:r>
            <a:r>
              <a:rPr lang="nl-BE" baseline="0" dirty="0" smtClean="0"/>
              <a:t> </a:t>
            </a:r>
            <a:r>
              <a:rPr lang="nl-BE" baseline="0" dirty="0" err="1" smtClean="0"/>
              <a:t>give</a:t>
            </a:r>
            <a:r>
              <a:rPr lang="nl-BE" baseline="0" dirty="0" smtClean="0"/>
              <a:t> the </a:t>
            </a:r>
            <a:r>
              <a:rPr lang="nl-BE" baseline="0" dirty="0" err="1" smtClean="0"/>
              <a:t>impression</a:t>
            </a:r>
            <a:r>
              <a:rPr lang="nl-BE" baseline="0" dirty="0" smtClean="0"/>
              <a:t> </a:t>
            </a:r>
            <a:r>
              <a:rPr lang="nl-BE" baseline="0" dirty="0" err="1" smtClean="0"/>
              <a:t>that</a:t>
            </a:r>
            <a:r>
              <a:rPr lang="nl-BE" baseline="0" dirty="0" smtClean="0"/>
              <a:t> the screening </a:t>
            </a:r>
            <a:r>
              <a:rPr lang="nl-BE" baseline="0" dirty="0" err="1" smtClean="0"/>
              <a:t>decision</a:t>
            </a:r>
            <a:r>
              <a:rPr lang="nl-BE" baseline="0" dirty="0" smtClean="0"/>
              <a:t> </a:t>
            </a:r>
            <a:r>
              <a:rPr lang="nl-BE" baseline="0" dirty="0" err="1" smtClean="0"/>
              <a:t>itself</a:t>
            </a:r>
            <a:r>
              <a:rPr lang="nl-BE" baseline="0" dirty="0" smtClean="0"/>
              <a:t> had </a:t>
            </a:r>
            <a:r>
              <a:rPr lang="nl-BE" baseline="0" dirty="0" err="1" smtClean="0"/>
              <a:t>to</a:t>
            </a:r>
            <a:r>
              <a:rPr lang="nl-BE" baseline="0" dirty="0" smtClean="0"/>
              <a:t> </a:t>
            </a:r>
            <a:r>
              <a:rPr lang="nl-BE" baseline="0" dirty="0" err="1" smtClean="0"/>
              <a:t>contain</a:t>
            </a:r>
            <a:r>
              <a:rPr lang="nl-BE" baseline="0" dirty="0" smtClean="0"/>
              <a:t> a statement of </a:t>
            </a:r>
            <a:r>
              <a:rPr lang="nl-BE" baseline="0" dirty="0" err="1" smtClean="0"/>
              <a:t>reasons</a:t>
            </a:r>
            <a:r>
              <a:rPr lang="nl-BE" baseline="0" dirty="0" smtClean="0"/>
              <a:t>, </a:t>
            </a:r>
            <a:r>
              <a:rPr lang="nl-BE" baseline="0" dirty="0" err="1" smtClean="0"/>
              <a:t>explaining</a:t>
            </a:r>
            <a:r>
              <a:rPr lang="nl-BE" baseline="0" dirty="0" smtClean="0"/>
              <a:t> </a:t>
            </a:r>
            <a:r>
              <a:rPr lang="nl-BE" baseline="0" dirty="0" err="1" smtClean="0"/>
              <a:t>why</a:t>
            </a:r>
            <a:r>
              <a:rPr lang="nl-BE" baseline="0" dirty="0" smtClean="0"/>
              <a:t> no EIA was </a:t>
            </a:r>
            <a:r>
              <a:rPr lang="nl-BE" baseline="0" dirty="0" err="1" smtClean="0"/>
              <a:t>necessary</a:t>
            </a:r>
            <a:r>
              <a:rPr lang="nl-BE" baseline="0" dirty="0" smtClean="0"/>
              <a:t>. In the </a:t>
            </a:r>
            <a:r>
              <a:rPr lang="nl-BE" baseline="0" dirty="0" err="1" smtClean="0"/>
              <a:t>Mellor</a:t>
            </a:r>
            <a:r>
              <a:rPr lang="nl-BE" baseline="0" dirty="0" smtClean="0"/>
              <a:t> case, the Court </a:t>
            </a:r>
            <a:r>
              <a:rPr lang="nl-BE" baseline="0" dirty="0" err="1" smtClean="0"/>
              <a:t>however</a:t>
            </a:r>
            <a:r>
              <a:rPr lang="nl-BE" baseline="0" dirty="0" smtClean="0"/>
              <a:t> </a:t>
            </a:r>
            <a:r>
              <a:rPr lang="nl-BE" baseline="0" dirty="0" err="1" smtClean="0"/>
              <a:t>altered</a:t>
            </a:r>
            <a:r>
              <a:rPr lang="nl-BE" baseline="0" dirty="0" smtClean="0"/>
              <a:t> </a:t>
            </a:r>
            <a:r>
              <a:rPr lang="nl-BE" baseline="0" dirty="0" err="1" smtClean="0"/>
              <a:t>its</a:t>
            </a:r>
            <a:r>
              <a:rPr lang="nl-BE" baseline="0" dirty="0" smtClean="0"/>
              <a:t> stance a </a:t>
            </a:r>
            <a:r>
              <a:rPr lang="nl-BE" baseline="0" dirty="0" err="1" smtClean="0"/>
              <a:t>little</a:t>
            </a:r>
            <a:r>
              <a:rPr lang="nl-BE" baseline="0" dirty="0" smtClean="0"/>
              <a:t>, </a:t>
            </a:r>
            <a:r>
              <a:rPr lang="nl-BE" baseline="0" dirty="0" err="1" smtClean="0"/>
              <a:t>underlining</a:t>
            </a:r>
            <a:r>
              <a:rPr lang="nl-BE" baseline="0" dirty="0" smtClean="0"/>
              <a:t> </a:t>
            </a:r>
            <a:r>
              <a:rPr lang="nl-BE" baseline="0" dirty="0" err="1" smtClean="0"/>
              <a:t>that</a:t>
            </a:r>
            <a:r>
              <a:rPr lang="nl-BE" baseline="0" dirty="0" smtClean="0"/>
              <a:t> </a:t>
            </a:r>
            <a:r>
              <a:rPr lang="en-US" baseline="0" dirty="0" smtClean="0"/>
              <a:t>Article 4 of the EIA-Directive must be interpreted as not requiring that a determination that no EIA is required should in itself contain the reasons for the CA’s decision that the latter was unnecessary. However, if an interested party so requests, is obliged to communicate to him the reasons for the determination or the relevant information and documents. </a:t>
            </a:r>
            <a:endParaRPr lang="nl-BE" baseline="0"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16</a:t>
            </a:fld>
            <a:endParaRPr lang="nl-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smtClean="0"/>
              <a:t>Faced</a:t>
            </a:r>
            <a:r>
              <a:rPr lang="nl-BE" baseline="0" dirty="0" smtClean="0"/>
              <a:t> </a:t>
            </a:r>
            <a:r>
              <a:rPr lang="nl-BE" baseline="0" dirty="0" err="1" smtClean="0"/>
              <a:t>with</a:t>
            </a:r>
            <a:r>
              <a:rPr lang="nl-BE" baseline="0" dirty="0" smtClean="0"/>
              <a:t> the explicit </a:t>
            </a:r>
            <a:r>
              <a:rPr lang="nl-BE" baseline="0" dirty="0" err="1" smtClean="0"/>
              <a:t>provisions</a:t>
            </a:r>
            <a:r>
              <a:rPr lang="nl-BE" baseline="0" dirty="0" smtClean="0"/>
              <a:t> of the </a:t>
            </a:r>
            <a:r>
              <a:rPr lang="nl-BE" baseline="0" dirty="0" err="1" smtClean="0"/>
              <a:t>modified</a:t>
            </a:r>
            <a:r>
              <a:rPr lang="nl-BE" baseline="0" dirty="0" smtClean="0"/>
              <a:t> EIA-Directive </a:t>
            </a:r>
            <a:r>
              <a:rPr lang="nl-BE" baseline="0" dirty="0" err="1" smtClean="0"/>
              <a:t>and</a:t>
            </a:r>
            <a:r>
              <a:rPr lang="nl-BE" baseline="0" dirty="0" smtClean="0"/>
              <a:t> the content of the </a:t>
            </a:r>
            <a:r>
              <a:rPr lang="nl-BE" baseline="0" dirty="0" err="1" smtClean="0"/>
              <a:t>EC’s</a:t>
            </a:r>
            <a:r>
              <a:rPr lang="nl-BE" baseline="0" dirty="0" smtClean="0"/>
              <a:t> </a:t>
            </a:r>
            <a:r>
              <a:rPr lang="nl-BE" baseline="0" dirty="0" err="1" smtClean="0"/>
              <a:t>Guidance</a:t>
            </a:r>
            <a:r>
              <a:rPr lang="nl-BE" baseline="0" dirty="0" smtClean="0"/>
              <a:t> on screening, </a:t>
            </a:r>
            <a:r>
              <a:rPr lang="nl-BE" baseline="0" dirty="0" err="1" smtClean="0"/>
              <a:t>many</a:t>
            </a:r>
            <a:r>
              <a:rPr lang="nl-BE" baseline="0" dirty="0" smtClean="0"/>
              <a:t> Member </a:t>
            </a:r>
            <a:r>
              <a:rPr lang="nl-BE" baseline="0" dirty="0" err="1" smtClean="0"/>
              <a:t>States</a:t>
            </a:r>
            <a:r>
              <a:rPr lang="nl-BE" baseline="0" dirty="0" smtClean="0"/>
              <a:t> </a:t>
            </a:r>
            <a:r>
              <a:rPr lang="nl-BE" baseline="0" dirty="0" err="1" smtClean="0"/>
              <a:t>still</a:t>
            </a:r>
            <a:r>
              <a:rPr lang="nl-BE" baseline="0" dirty="0" smtClean="0"/>
              <a:t> </a:t>
            </a:r>
            <a:r>
              <a:rPr lang="nl-BE" baseline="0" dirty="0" err="1" smtClean="0"/>
              <a:t>struggled</a:t>
            </a:r>
            <a:r>
              <a:rPr lang="nl-BE" baseline="0" dirty="0" smtClean="0"/>
              <a:t> </a:t>
            </a:r>
            <a:r>
              <a:rPr lang="nl-BE" baseline="0" dirty="0" err="1" smtClean="0"/>
              <a:t>with</a:t>
            </a:r>
            <a:r>
              <a:rPr lang="nl-BE" baseline="0" dirty="0" smtClean="0"/>
              <a:t> the </a:t>
            </a:r>
            <a:r>
              <a:rPr lang="nl-BE" baseline="0" dirty="0" err="1" smtClean="0"/>
              <a:t>implementation</a:t>
            </a:r>
            <a:r>
              <a:rPr lang="nl-BE" baseline="0" dirty="0" smtClean="0"/>
              <a:t> of the screening </a:t>
            </a:r>
            <a:r>
              <a:rPr lang="nl-BE" baseline="0" dirty="0" err="1" smtClean="0"/>
              <a:t>provisions</a:t>
            </a:r>
            <a:r>
              <a:rPr lang="nl-BE" baseline="0" dirty="0" smtClean="0"/>
              <a:t>. </a:t>
            </a:r>
            <a:endParaRPr lang="nl-BE" dirty="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17</a:t>
            </a:fld>
            <a:endParaRPr 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i="0" baseline="0" dirty="0" smtClean="0"/>
              <a:t>As a result, many Member States kept on using absolute exclusion thresholds for Annex II-projects, which appeared to be merely based on project-size. Admittedly, this approach seemed to be backed up by the modified Directive itself. Indeed, the eight recital to the modified directive clearly stressed that Member States </a:t>
            </a:r>
            <a:r>
              <a:rPr lang="nl-BE" b="0" i="0" dirty="0" err="1" smtClean="0"/>
              <a:t>should</a:t>
            </a:r>
            <a:r>
              <a:rPr lang="nl-BE" b="0" i="0" dirty="0" smtClean="0"/>
              <a:t> </a:t>
            </a:r>
            <a:r>
              <a:rPr lang="nl-BE" b="0" i="0" dirty="0" err="1" smtClean="0"/>
              <a:t>not</a:t>
            </a:r>
            <a:r>
              <a:rPr lang="nl-BE" b="0" i="0" dirty="0" smtClean="0"/>
              <a:t> </a:t>
            </a:r>
            <a:r>
              <a:rPr lang="nl-BE" b="0" i="0" dirty="0" err="1" smtClean="0"/>
              <a:t>be</a:t>
            </a:r>
            <a:r>
              <a:rPr lang="nl-BE" b="0" i="0" dirty="0" smtClean="0"/>
              <a:t> </a:t>
            </a:r>
            <a:r>
              <a:rPr lang="nl-BE" b="0" i="0" dirty="0" err="1" smtClean="0"/>
              <a:t>required</a:t>
            </a:r>
            <a:r>
              <a:rPr lang="nl-BE" b="0" i="0" dirty="0" smtClean="0"/>
              <a:t> </a:t>
            </a:r>
            <a:r>
              <a:rPr lang="nl-BE" b="0" i="0" dirty="0" err="1" smtClean="0"/>
              <a:t>to</a:t>
            </a:r>
            <a:r>
              <a:rPr lang="nl-BE" b="0" i="0" dirty="0" smtClean="0"/>
              <a:t> </a:t>
            </a:r>
            <a:r>
              <a:rPr lang="nl-BE" b="0" i="0" dirty="0" err="1" smtClean="0"/>
              <a:t>examine</a:t>
            </a:r>
            <a:r>
              <a:rPr lang="nl-BE" b="0" i="0" dirty="0" smtClean="0"/>
              <a:t> </a:t>
            </a:r>
            <a:r>
              <a:rPr lang="nl-BE" b="0" i="0" dirty="0" err="1" smtClean="0"/>
              <a:t>projects</a:t>
            </a:r>
            <a:r>
              <a:rPr lang="nl-BE" b="0" i="0" dirty="0" smtClean="0"/>
              <a:t> below </a:t>
            </a:r>
            <a:r>
              <a:rPr lang="nl-BE" b="0" i="0" dirty="0" err="1" smtClean="0"/>
              <a:t>those</a:t>
            </a:r>
            <a:r>
              <a:rPr lang="nl-BE" b="0" i="0" dirty="0" smtClean="0"/>
              <a:t> </a:t>
            </a:r>
            <a:r>
              <a:rPr lang="nl-BE" b="0" i="0" dirty="0" err="1" smtClean="0"/>
              <a:t>thresholds</a:t>
            </a:r>
            <a:r>
              <a:rPr lang="nl-BE" b="0" i="0" dirty="0" smtClean="0"/>
              <a:t> or </a:t>
            </a:r>
            <a:r>
              <a:rPr lang="nl-BE" b="0" i="0" dirty="0" err="1" smtClean="0"/>
              <a:t>outside</a:t>
            </a:r>
            <a:r>
              <a:rPr lang="nl-BE" b="0" i="0" dirty="0" smtClean="0"/>
              <a:t> </a:t>
            </a:r>
            <a:r>
              <a:rPr lang="nl-BE" b="0" i="0" dirty="0" err="1" smtClean="0"/>
              <a:t>those</a:t>
            </a:r>
            <a:r>
              <a:rPr lang="nl-BE" b="0" i="0" dirty="0" smtClean="0"/>
              <a:t> criteria on a case </a:t>
            </a:r>
            <a:r>
              <a:rPr lang="nl-BE" b="0" i="0" dirty="0" err="1" smtClean="0"/>
              <a:t>by</a:t>
            </a:r>
            <a:r>
              <a:rPr lang="nl-BE" b="0" i="0" dirty="0" smtClean="0"/>
              <a:t> case basis. </a:t>
            </a:r>
            <a:endParaRPr lang="en-US" b="0" i="0" baseline="0" dirty="0" smtClean="0"/>
          </a:p>
          <a:p>
            <a:endParaRPr lang="nl-BE" i="0" baseline="0"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18</a:t>
            </a:fld>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i="0" baseline="0" dirty="0" smtClean="0"/>
              <a:t>One of these Member States was Belgium, more in particular the Flemish region, which had already a bad track record when it came down to implementing the EIA Directive. Ironically, Belgium was the first Member States to be convicted by the ECJ for not having respected the confines of Art. 4 (2) of the EIA Directive when implementing the screening provisions. In a later ruling, Belgium tried to justify its delay with adapting its legislation by referring to the complex nature of the EIA Directive. Not surprisingly, such an argumentation was not accepted by the Court.</a:t>
            </a:r>
            <a:endParaRPr lang="nl-BE" i="0" baseline="0"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19</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aseline="0" dirty="0" smtClean="0"/>
              <a:t>In </a:t>
            </a:r>
            <a:r>
              <a:rPr lang="nl-BE" baseline="0" dirty="0" err="1" smtClean="0"/>
              <a:t>my</a:t>
            </a:r>
            <a:r>
              <a:rPr lang="nl-BE" baseline="0" dirty="0" smtClean="0"/>
              <a:t> </a:t>
            </a:r>
            <a:r>
              <a:rPr lang="nl-BE" baseline="0" dirty="0" err="1" smtClean="0"/>
              <a:t>presentation</a:t>
            </a:r>
            <a:r>
              <a:rPr lang="nl-BE" baseline="0" dirty="0" smtClean="0"/>
              <a:t> I </a:t>
            </a:r>
            <a:r>
              <a:rPr lang="nl-BE" baseline="0" dirty="0" err="1" smtClean="0"/>
              <a:t>will</a:t>
            </a:r>
            <a:r>
              <a:rPr lang="nl-BE" baseline="0" dirty="0" smtClean="0"/>
              <a:t> backtrack the </a:t>
            </a:r>
            <a:r>
              <a:rPr lang="nl-BE" baseline="0" dirty="0" err="1" smtClean="0"/>
              <a:t>origins</a:t>
            </a:r>
            <a:r>
              <a:rPr lang="nl-BE" baseline="0" dirty="0" smtClean="0"/>
              <a:t> of the </a:t>
            </a:r>
            <a:r>
              <a:rPr lang="nl-BE" baseline="0" dirty="0" err="1" smtClean="0"/>
              <a:t>disputed</a:t>
            </a:r>
            <a:r>
              <a:rPr lang="nl-BE" baseline="0" dirty="0" smtClean="0"/>
              <a:t> </a:t>
            </a:r>
            <a:r>
              <a:rPr lang="nl-BE" baseline="0" dirty="0" err="1" smtClean="0"/>
              <a:t>nature</a:t>
            </a:r>
            <a:r>
              <a:rPr lang="nl-BE" baseline="0" dirty="0" smtClean="0"/>
              <a:t> of screening in the context of Directive on EIA </a:t>
            </a:r>
            <a:r>
              <a:rPr lang="nl-BE" baseline="0" dirty="0" err="1" smtClean="0"/>
              <a:t>for</a:t>
            </a:r>
            <a:r>
              <a:rPr lang="nl-BE" baseline="0" dirty="0" smtClean="0"/>
              <a:t> </a:t>
            </a:r>
            <a:r>
              <a:rPr lang="nl-BE" baseline="0" dirty="0" err="1" smtClean="0"/>
              <a:t>projects</a:t>
            </a:r>
            <a:r>
              <a:rPr lang="nl-BE" baseline="0" dirty="0" smtClean="0"/>
              <a:t>. </a:t>
            </a:r>
          </a:p>
          <a:p>
            <a:endParaRPr lang="nl-BE" baseline="0" dirty="0" smtClean="0"/>
          </a:p>
          <a:p>
            <a:r>
              <a:rPr lang="nl-BE" baseline="0" dirty="0" smtClean="0"/>
              <a:t>My </a:t>
            </a:r>
            <a:r>
              <a:rPr lang="nl-BE" baseline="0" dirty="0" err="1" smtClean="0"/>
              <a:t>presentation</a:t>
            </a:r>
            <a:r>
              <a:rPr lang="nl-BE" baseline="0" dirty="0" smtClean="0"/>
              <a:t> is </a:t>
            </a:r>
            <a:r>
              <a:rPr lang="nl-BE" baseline="0" dirty="0" err="1" smtClean="0"/>
              <a:t>divided</a:t>
            </a:r>
            <a:r>
              <a:rPr lang="nl-BE" baseline="0" dirty="0" smtClean="0"/>
              <a:t> </a:t>
            </a:r>
            <a:r>
              <a:rPr lang="nl-BE" baseline="0" dirty="0" err="1" smtClean="0"/>
              <a:t>into</a:t>
            </a:r>
            <a:r>
              <a:rPr lang="nl-BE" baseline="0" dirty="0" smtClean="0"/>
              <a:t> </a:t>
            </a:r>
            <a:r>
              <a:rPr lang="nl-BE" baseline="0" dirty="0" err="1" smtClean="0"/>
              <a:t>six</a:t>
            </a:r>
            <a:r>
              <a:rPr lang="nl-BE" baseline="0" dirty="0" smtClean="0"/>
              <a:t> </a:t>
            </a:r>
            <a:r>
              <a:rPr lang="nl-BE" baseline="0" dirty="0" err="1" smtClean="0"/>
              <a:t>main</a:t>
            </a:r>
            <a:r>
              <a:rPr lang="nl-BE" baseline="0" dirty="0" smtClean="0"/>
              <a:t> </a:t>
            </a:r>
            <a:r>
              <a:rPr lang="nl-BE" baseline="0" dirty="0" err="1" smtClean="0"/>
              <a:t>parts</a:t>
            </a:r>
            <a:r>
              <a:rPr lang="nl-BE" baseline="0" dirty="0" smtClean="0"/>
              <a:t>. First, I </a:t>
            </a:r>
            <a:r>
              <a:rPr lang="nl-BE" baseline="0" dirty="0" err="1" smtClean="0"/>
              <a:t>will</a:t>
            </a:r>
            <a:r>
              <a:rPr lang="nl-BE" baseline="0" dirty="0" smtClean="0"/>
              <a:t> </a:t>
            </a:r>
            <a:r>
              <a:rPr lang="nl-BE" baseline="0" dirty="0" err="1" smtClean="0"/>
              <a:t>briefly</a:t>
            </a:r>
            <a:r>
              <a:rPr lang="nl-BE" baseline="0" dirty="0" smtClean="0"/>
              <a:t> </a:t>
            </a:r>
            <a:r>
              <a:rPr lang="nl-BE" baseline="0" dirty="0" err="1" smtClean="0"/>
              <a:t>explore</a:t>
            </a:r>
            <a:r>
              <a:rPr lang="nl-BE" baseline="0" dirty="0" smtClean="0"/>
              <a:t> the basic foundations of screening. </a:t>
            </a:r>
            <a:r>
              <a:rPr lang="nl-BE" baseline="0" dirty="0" err="1" smtClean="0"/>
              <a:t>Subsequently</a:t>
            </a:r>
            <a:r>
              <a:rPr lang="nl-BE" baseline="0" dirty="0" smtClean="0"/>
              <a:t>, I </a:t>
            </a:r>
            <a:r>
              <a:rPr lang="nl-BE" baseline="0" dirty="0" err="1" smtClean="0"/>
              <a:t>will</a:t>
            </a:r>
            <a:r>
              <a:rPr lang="nl-BE" baseline="0" dirty="0" smtClean="0"/>
              <a:t> </a:t>
            </a:r>
            <a:r>
              <a:rPr lang="nl-BE" baseline="0" dirty="0" err="1" smtClean="0"/>
              <a:t>adress</a:t>
            </a:r>
            <a:r>
              <a:rPr lang="nl-BE" baseline="0" dirty="0" smtClean="0"/>
              <a:t> the </a:t>
            </a:r>
            <a:r>
              <a:rPr lang="nl-BE" baseline="0" dirty="0" err="1" smtClean="0"/>
              <a:t>strict</a:t>
            </a:r>
            <a:r>
              <a:rPr lang="nl-BE" baseline="0" dirty="0" smtClean="0"/>
              <a:t> case </a:t>
            </a:r>
            <a:r>
              <a:rPr lang="nl-BE" baseline="0" dirty="0" err="1" smtClean="0"/>
              <a:t>law</a:t>
            </a:r>
            <a:r>
              <a:rPr lang="nl-BE" baseline="0" dirty="0" smtClean="0"/>
              <a:t> in </a:t>
            </a:r>
            <a:r>
              <a:rPr lang="nl-BE" baseline="0" dirty="0" err="1" smtClean="0"/>
              <a:t>this</a:t>
            </a:r>
            <a:r>
              <a:rPr lang="nl-BE" baseline="0" dirty="0" smtClean="0"/>
              <a:t> respect. In order </a:t>
            </a:r>
            <a:r>
              <a:rPr lang="nl-BE" baseline="0" dirty="0" err="1" smtClean="0"/>
              <a:t>to</a:t>
            </a:r>
            <a:r>
              <a:rPr lang="nl-BE" baseline="0" dirty="0" smtClean="0"/>
              <a:t> </a:t>
            </a:r>
            <a:r>
              <a:rPr lang="nl-BE" baseline="0" dirty="0" err="1" smtClean="0"/>
              <a:t>illustrate</a:t>
            </a:r>
            <a:r>
              <a:rPr lang="nl-BE" baseline="0" dirty="0" smtClean="0"/>
              <a:t> the </a:t>
            </a:r>
            <a:r>
              <a:rPr lang="nl-BE" baseline="0" dirty="0" err="1" smtClean="0"/>
              <a:t>lingering</a:t>
            </a:r>
            <a:r>
              <a:rPr lang="nl-BE" baseline="0" dirty="0" smtClean="0"/>
              <a:t> </a:t>
            </a:r>
            <a:r>
              <a:rPr lang="nl-BE" baseline="0" dirty="0" err="1" smtClean="0"/>
              <a:t>implementation</a:t>
            </a:r>
            <a:r>
              <a:rPr lang="nl-BE" baseline="0" dirty="0" smtClean="0"/>
              <a:t> issues, of </a:t>
            </a:r>
            <a:r>
              <a:rPr lang="nl-BE" baseline="0" dirty="0" err="1" smtClean="0"/>
              <a:t>which</a:t>
            </a:r>
            <a:r>
              <a:rPr lang="nl-BE" baseline="0" dirty="0" smtClean="0"/>
              <a:t> the </a:t>
            </a:r>
            <a:r>
              <a:rPr lang="nl-BE" baseline="0" dirty="0" err="1" smtClean="0"/>
              <a:t>unclear</a:t>
            </a:r>
            <a:r>
              <a:rPr lang="nl-BE" baseline="0" dirty="0" smtClean="0"/>
              <a:t> wording of the EIA-Directive was </a:t>
            </a:r>
            <a:r>
              <a:rPr lang="nl-BE" baseline="0" dirty="0" err="1" smtClean="0"/>
              <a:t>one</a:t>
            </a:r>
            <a:r>
              <a:rPr lang="nl-BE" baseline="0" dirty="0" smtClean="0"/>
              <a:t> of the </a:t>
            </a:r>
            <a:r>
              <a:rPr lang="nl-BE" baseline="0" dirty="0" err="1" smtClean="0"/>
              <a:t>main</a:t>
            </a:r>
            <a:r>
              <a:rPr lang="nl-BE" baseline="0" dirty="0" smtClean="0"/>
              <a:t> drivers, I </a:t>
            </a:r>
            <a:r>
              <a:rPr lang="nl-BE" baseline="0" dirty="0" err="1" smtClean="0"/>
              <a:t>will</a:t>
            </a:r>
            <a:r>
              <a:rPr lang="nl-BE" baseline="0" dirty="0" smtClean="0"/>
              <a:t> </a:t>
            </a:r>
            <a:r>
              <a:rPr lang="nl-BE" baseline="0" dirty="0" err="1" smtClean="0"/>
              <a:t>briefly</a:t>
            </a:r>
            <a:r>
              <a:rPr lang="nl-BE" baseline="0" dirty="0" smtClean="0"/>
              <a:t> </a:t>
            </a:r>
            <a:r>
              <a:rPr lang="nl-BE" baseline="0" dirty="0" err="1" smtClean="0"/>
              <a:t>treat</a:t>
            </a:r>
            <a:r>
              <a:rPr lang="nl-BE" baseline="0" dirty="0" smtClean="0"/>
              <a:t> </a:t>
            </a:r>
            <a:r>
              <a:rPr lang="nl-BE" baseline="0" dirty="0" err="1" smtClean="0"/>
              <a:t>how</a:t>
            </a:r>
            <a:r>
              <a:rPr lang="nl-BE" baseline="0" dirty="0" smtClean="0"/>
              <a:t> the screening </a:t>
            </a:r>
            <a:r>
              <a:rPr lang="nl-BE" baseline="0" dirty="0" err="1" smtClean="0"/>
              <a:t>provisions</a:t>
            </a:r>
            <a:r>
              <a:rPr lang="nl-BE" baseline="0" dirty="0" smtClean="0"/>
              <a:t> have been </a:t>
            </a:r>
            <a:r>
              <a:rPr lang="nl-BE" baseline="0" dirty="0" err="1" smtClean="0"/>
              <a:t>implemented</a:t>
            </a:r>
            <a:r>
              <a:rPr lang="nl-BE" baseline="0" dirty="0" smtClean="0"/>
              <a:t> </a:t>
            </a:r>
            <a:r>
              <a:rPr lang="nl-BE" baseline="0" dirty="0" err="1" smtClean="0"/>
              <a:t>and</a:t>
            </a:r>
            <a:r>
              <a:rPr lang="nl-BE" baseline="0" dirty="0" smtClean="0"/>
              <a:t> </a:t>
            </a:r>
            <a:r>
              <a:rPr lang="nl-BE" baseline="0" dirty="0" err="1" smtClean="0"/>
              <a:t>applied</a:t>
            </a:r>
            <a:r>
              <a:rPr lang="nl-BE" baseline="0" dirty="0" smtClean="0"/>
              <a:t> in the </a:t>
            </a:r>
            <a:r>
              <a:rPr lang="nl-BE" baseline="0" dirty="0" err="1" smtClean="0"/>
              <a:t>Flemish</a:t>
            </a:r>
            <a:r>
              <a:rPr lang="nl-BE" baseline="0" dirty="0" smtClean="0"/>
              <a:t> </a:t>
            </a:r>
            <a:r>
              <a:rPr lang="nl-BE" baseline="0" dirty="0" err="1" smtClean="0"/>
              <a:t>region</a:t>
            </a:r>
            <a:r>
              <a:rPr lang="nl-BE" baseline="0" dirty="0" smtClean="0"/>
              <a:t> </a:t>
            </a:r>
            <a:r>
              <a:rPr lang="nl-BE" baseline="0" dirty="0" err="1" smtClean="0"/>
              <a:t>during</a:t>
            </a:r>
            <a:r>
              <a:rPr lang="nl-BE" baseline="0" dirty="0" smtClean="0"/>
              <a:t> </a:t>
            </a:r>
            <a:r>
              <a:rPr lang="nl-BE" baseline="0" dirty="0" err="1" smtClean="0"/>
              <a:t>this</a:t>
            </a:r>
            <a:r>
              <a:rPr lang="nl-BE" baseline="0" dirty="0" smtClean="0"/>
              <a:t> past decade. </a:t>
            </a:r>
            <a:r>
              <a:rPr lang="nl-BE" baseline="0" dirty="0" err="1" smtClean="0"/>
              <a:t>After</a:t>
            </a:r>
            <a:r>
              <a:rPr lang="nl-BE" baseline="0" dirty="0" smtClean="0"/>
              <a:t> </a:t>
            </a:r>
            <a:r>
              <a:rPr lang="nl-BE" baseline="0" dirty="0" err="1" smtClean="0"/>
              <a:t>having</a:t>
            </a:r>
            <a:r>
              <a:rPr lang="nl-BE" baseline="0" dirty="0" smtClean="0"/>
              <a:t> </a:t>
            </a:r>
            <a:r>
              <a:rPr lang="nl-BE" baseline="0" dirty="0" err="1" smtClean="0"/>
              <a:t>drawn</a:t>
            </a:r>
            <a:r>
              <a:rPr lang="nl-BE" baseline="0" dirty="0" smtClean="0"/>
              <a:t> </a:t>
            </a:r>
            <a:r>
              <a:rPr lang="nl-BE" baseline="0" dirty="0" err="1" smtClean="0"/>
              <a:t>some</a:t>
            </a:r>
            <a:r>
              <a:rPr lang="nl-BE" baseline="0" dirty="0" smtClean="0"/>
              <a:t> </a:t>
            </a:r>
            <a:r>
              <a:rPr lang="nl-BE" baseline="0" dirty="0" err="1" smtClean="0"/>
              <a:t>general</a:t>
            </a:r>
            <a:r>
              <a:rPr lang="nl-BE" baseline="0" dirty="0" smtClean="0"/>
              <a:t> </a:t>
            </a:r>
            <a:r>
              <a:rPr lang="nl-BE" baseline="0" dirty="0" err="1" smtClean="0"/>
              <a:t>conclusions</a:t>
            </a:r>
            <a:r>
              <a:rPr lang="nl-BE" baseline="0" dirty="0" smtClean="0"/>
              <a:t> </a:t>
            </a:r>
            <a:r>
              <a:rPr lang="nl-BE" baseline="0" dirty="0" err="1" smtClean="0"/>
              <a:t>from</a:t>
            </a:r>
            <a:r>
              <a:rPr lang="nl-BE" baseline="0" dirty="0" smtClean="0"/>
              <a:t> </a:t>
            </a:r>
            <a:r>
              <a:rPr lang="nl-BE" baseline="0" dirty="0" err="1" smtClean="0"/>
              <a:t>that</a:t>
            </a:r>
            <a:r>
              <a:rPr lang="nl-BE" baseline="0" dirty="0" smtClean="0"/>
              <a:t>, I </a:t>
            </a:r>
            <a:r>
              <a:rPr lang="nl-BE" baseline="0" dirty="0" err="1" smtClean="0"/>
              <a:t>will</a:t>
            </a:r>
            <a:r>
              <a:rPr lang="nl-BE" baseline="0" dirty="0" smtClean="0"/>
              <a:t>, in a last part, </a:t>
            </a:r>
            <a:r>
              <a:rPr lang="nl-BE" baseline="0" dirty="0" err="1" smtClean="0"/>
              <a:t>briefly</a:t>
            </a:r>
            <a:r>
              <a:rPr lang="nl-BE" baseline="0" dirty="0" smtClean="0"/>
              <a:t> sketch </a:t>
            </a:r>
            <a:r>
              <a:rPr lang="nl-BE" baseline="0" dirty="0" err="1" smtClean="0"/>
              <a:t>how</a:t>
            </a:r>
            <a:r>
              <a:rPr lang="nl-BE" baseline="0" dirty="0" smtClean="0"/>
              <a:t> the new </a:t>
            </a:r>
            <a:r>
              <a:rPr lang="nl-BE" baseline="0" dirty="0" err="1" smtClean="0"/>
              <a:t>proposal</a:t>
            </a:r>
            <a:r>
              <a:rPr lang="nl-BE" baseline="0" dirty="0" smtClean="0"/>
              <a:t> tackles the topic of screening </a:t>
            </a:r>
            <a:r>
              <a:rPr lang="nl-BE" baseline="0" dirty="0" err="1" smtClean="0"/>
              <a:t>and</a:t>
            </a:r>
            <a:r>
              <a:rPr lang="nl-BE" baseline="0" dirty="0" smtClean="0"/>
              <a:t> </a:t>
            </a:r>
            <a:r>
              <a:rPr lang="nl-BE" baseline="0" dirty="0" err="1" smtClean="0"/>
              <a:t>indicate</a:t>
            </a:r>
            <a:r>
              <a:rPr lang="nl-BE" baseline="0" dirty="0" smtClean="0"/>
              <a:t> </a:t>
            </a:r>
            <a:r>
              <a:rPr lang="nl-BE" baseline="0" dirty="0" err="1" smtClean="0"/>
              <a:t>to</a:t>
            </a:r>
            <a:r>
              <a:rPr lang="nl-BE" baseline="0" dirty="0" smtClean="0"/>
              <a:t> </a:t>
            </a:r>
            <a:r>
              <a:rPr lang="nl-BE" baseline="0" dirty="0" err="1" smtClean="0"/>
              <a:t>what</a:t>
            </a:r>
            <a:r>
              <a:rPr lang="nl-BE" baseline="0" dirty="0" smtClean="0"/>
              <a:t> </a:t>
            </a:r>
            <a:r>
              <a:rPr lang="nl-BE" baseline="0" dirty="0" err="1" smtClean="0"/>
              <a:t>extent</a:t>
            </a:r>
            <a:r>
              <a:rPr lang="nl-BE" baseline="0" dirty="0" smtClean="0"/>
              <a:t> the new </a:t>
            </a:r>
            <a:r>
              <a:rPr lang="nl-BE" baseline="0" dirty="0" err="1" smtClean="0"/>
              <a:t>provisions</a:t>
            </a:r>
            <a:r>
              <a:rPr lang="nl-BE" baseline="0" dirty="0" smtClean="0"/>
              <a:t> </a:t>
            </a:r>
            <a:r>
              <a:rPr lang="nl-BE" baseline="0" dirty="0" err="1" smtClean="0"/>
              <a:t>might</a:t>
            </a:r>
            <a:r>
              <a:rPr lang="nl-BE" baseline="0" dirty="0" smtClean="0"/>
              <a:t> </a:t>
            </a:r>
            <a:r>
              <a:rPr lang="nl-BE" baseline="0" dirty="0" err="1" smtClean="0"/>
              <a:t>effectively</a:t>
            </a:r>
            <a:r>
              <a:rPr lang="nl-BE" baseline="0" dirty="0" smtClean="0"/>
              <a:t> lead </a:t>
            </a:r>
            <a:r>
              <a:rPr lang="nl-BE" baseline="0" dirty="0" err="1" smtClean="0"/>
              <a:t>to</a:t>
            </a:r>
            <a:r>
              <a:rPr lang="nl-BE" baseline="0" dirty="0" smtClean="0"/>
              <a:t> more </a:t>
            </a:r>
            <a:r>
              <a:rPr lang="nl-BE" baseline="0" dirty="0" err="1" smtClean="0"/>
              <a:t>clarity</a:t>
            </a:r>
            <a:r>
              <a:rPr lang="nl-BE" baseline="0" dirty="0" smtClean="0"/>
              <a:t> </a:t>
            </a:r>
            <a:r>
              <a:rPr lang="nl-BE" baseline="0" dirty="0" err="1" smtClean="0"/>
              <a:t>and</a:t>
            </a:r>
            <a:r>
              <a:rPr lang="nl-BE" baseline="0" dirty="0" smtClean="0"/>
              <a:t> compliance in </a:t>
            </a:r>
            <a:r>
              <a:rPr lang="nl-BE" baseline="0" dirty="0" err="1" smtClean="0"/>
              <a:t>this</a:t>
            </a:r>
            <a:r>
              <a:rPr lang="nl-BE" baseline="0" dirty="0" smtClean="0"/>
              <a:t> respect. </a:t>
            </a:r>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2</a:t>
            </a:fld>
            <a:endParaRPr 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0" baseline="0" dirty="0" smtClean="0"/>
              <a:t>In the end, the </a:t>
            </a:r>
            <a:r>
              <a:rPr lang="nl-BE" i="0" baseline="0" dirty="0" err="1" smtClean="0"/>
              <a:t>lack</a:t>
            </a:r>
            <a:r>
              <a:rPr lang="nl-BE" i="0" baseline="0" dirty="0" smtClean="0"/>
              <a:t> of </a:t>
            </a:r>
            <a:r>
              <a:rPr lang="nl-BE" i="0" baseline="0" dirty="0" err="1" smtClean="0"/>
              <a:t>sufficient</a:t>
            </a:r>
            <a:r>
              <a:rPr lang="nl-BE" i="0" baseline="0" dirty="0" smtClean="0"/>
              <a:t> </a:t>
            </a:r>
            <a:r>
              <a:rPr lang="nl-BE" i="0" baseline="0" dirty="0" err="1" smtClean="0"/>
              <a:t>implementation</a:t>
            </a:r>
            <a:r>
              <a:rPr lang="nl-BE" i="0" baseline="0" dirty="0" smtClean="0"/>
              <a:t> was </a:t>
            </a:r>
            <a:r>
              <a:rPr lang="nl-BE" i="0" baseline="0" dirty="0" err="1" smtClean="0"/>
              <a:t>considered</a:t>
            </a:r>
            <a:r>
              <a:rPr lang="nl-BE" i="0" baseline="0" dirty="0" smtClean="0"/>
              <a:t> </a:t>
            </a:r>
            <a:r>
              <a:rPr lang="nl-BE" i="0" baseline="0" dirty="0" err="1" smtClean="0"/>
              <a:t>to</a:t>
            </a:r>
            <a:r>
              <a:rPr lang="nl-BE" i="0" baseline="0" dirty="0" smtClean="0"/>
              <a:t> </a:t>
            </a:r>
            <a:r>
              <a:rPr lang="nl-BE" i="0" baseline="0" dirty="0" err="1" smtClean="0"/>
              <a:t>be</a:t>
            </a:r>
            <a:r>
              <a:rPr lang="nl-BE" i="0" baseline="0" dirty="0" smtClean="0"/>
              <a:t> </a:t>
            </a:r>
            <a:r>
              <a:rPr lang="nl-BE" i="0" baseline="0" dirty="0" err="1" smtClean="0"/>
              <a:t>remedied</a:t>
            </a:r>
            <a:r>
              <a:rPr lang="nl-BE" i="0" baseline="0" dirty="0" smtClean="0"/>
              <a:t> </a:t>
            </a:r>
            <a:r>
              <a:rPr lang="nl-BE" i="0" baseline="0" dirty="0" err="1" smtClean="0"/>
              <a:t>by</a:t>
            </a:r>
            <a:r>
              <a:rPr lang="nl-BE" i="0" baseline="0" dirty="0" smtClean="0"/>
              <a:t> the adoption of the EIA </a:t>
            </a:r>
            <a:r>
              <a:rPr lang="nl-BE" i="0" baseline="0" dirty="0" err="1" smtClean="0"/>
              <a:t>Decree</a:t>
            </a:r>
            <a:r>
              <a:rPr lang="nl-BE" i="0" baseline="0" dirty="0" smtClean="0"/>
              <a:t> in 2002. In order </a:t>
            </a:r>
            <a:r>
              <a:rPr lang="nl-BE" i="0" baseline="0" dirty="0" err="1" smtClean="0"/>
              <a:t>to</a:t>
            </a:r>
            <a:r>
              <a:rPr lang="nl-BE" i="0" baseline="0" dirty="0" smtClean="0"/>
              <a:t> </a:t>
            </a:r>
            <a:r>
              <a:rPr lang="nl-BE" i="0" baseline="0" dirty="0" err="1" smtClean="0"/>
              <a:t>operationalize</a:t>
            </a:r>
            <a:r>
              <a:rPr lang="nl-BE" i="0" baseline="0" dirty="0" smtClean="0"/>
              <a:t> </a:t>
            </a:r>
            <a:r>
              <a:rPr lang="nl-BE" i="0" baseline="0" dirty="0" err="1" smtClean="0"/>
              <a:t>this</a:t>
            </a:r>
            <a:r>
              <a:rPr lang="nl-BE" i="0" baseline="0" dirty="0" smtClean="0"/>
              <a:t> </a:t>
            </a:r>
            <a:r>
              <a:rPr lang="nl-BE" i="0" baseline="0" dirty="0" err="1" smtClean="0"/>
              <a:t>Decree</a:t>
            </a:r>
            <a:r>
              <a:rPr lang="nl-BE" i="0" baseline="0" dirty="0" smtClean="0"/>
              <a:t>, the EIA </a:t>
            </a:r>
            <a:r>
              <a:rPr lang="nl-BE" i="0" baseline="0" dirty="0" err="1" smtClean="0"/>
              <a:t>Regulation</a:t>
            </a:r>
            <a:r>
              <a:rPr lang="nl-BE" i="0" baseline="0" dirty="0" smtClean="0"/>
              <a:t> was </a:t>
            </a:r>
            <a:r>
              <a:rPr lang="nl-BE" i="0" baseline="0" dirty="0" err="1" smtClean="0"/>
              <a:t>adopted</a:t>
            </a:r>
            <a:r>
              <a:rPr lang="nl-BE" i="0" baseline="0" dirty="0" smtClean="0"/>
              <a:t> in 2004. As </a:t>
            </a:r>
            <a:r>
              <a:rPr lang="nl-BE" i="0" baseline="0" dirty="0" err="1" smtClean="0"/>
              <a:t>regards</a:t>
            </a:r>
            <a:r>
              <a:rPr lang="nl-BE" i="0" baseline="0" dirty="0" smtClean="0"/>
              <a:t>, the Annex II-</a:t>
            </a:r>
            <a:r>
              <a:rPr lang="nl-BE" i="0" baseline="0" dirty="0" err="1" smtClean="0"/>
              <a:t>projects</a:t>
            </a:r>
            <a:r>
              <a:rPr lang="nl-BE" i="0" baseline="0" dirty="0" smtClean="0"/>
              <a:t>, </a:t>
            </a:r>
            <a:r>
              <a:rPr lang="nl-BE" i="0" baseline="0" dirty="0" err="1" smtClean="0"/>
              <a:t>this</a:t>
            </a:r>
            <a:r>
              <a:rPr lang="nl-BE" i="0" baseline="0" dirty="0" smtClean="0"/>
              <a:t> </a:t>
            </a:r>
            <a:r>
              <a:rPr lang="nl-BE" i="0" baseline="0" dirty="0" err="1" smtClean="0"/>
              <a:t>Regulation</a:t>
            </a:r>
            <a:r>
              <a:rPr lang="nl-BE" i="0" baseline="0" dirty="0" smtClean="0"/>
              <a:t> put forward a </a:t>
            </a:r>
            <a:r>
              <a:rPr lang="nl-BE" i="0" baseline="0" dirty="0" err="1" smtClean="0"/>
              <a:t>centralized</a:t>
            </a:r>
            <a:r>
              <a:rPr lang="nl-BE" i="0" baseline="0" dirty="0" smtClean="0"/>
              <a:t> screening-procedure. </a:t>
            </a:r>
            <a:r>
              <a:rPr lang="nl-BE" i="0" baseline="0" dirty="0" err="1" smtClean="0"/>
              <a:t>Yet</a:t>
            </a:r>
            <a:r>
              <a:rPr lang="nl-BE" i="0" baseline="0" dirty="0" smtClean="0"/>
              <a:t>, even in the face of the </a:t>
            </a:r>
            <a:r>
              <a:rPr lang="nl-BE" i="0" baseline="0" dirty="0" err="1" smtClean="0"/>
              <a:t>aforementioned</a:t>
            </a:r>
            <a:r>
              <a:rPr lang="nl-BE" i="0" baseline="0" dirty="0" smtClean="0"/>
              <a:t> case </a:t>
            </a:r>
            <a:r>
              <a:rPr lang="nl-BE" i="0" baseline="0" dirty="0" err="1" smtClean="0"/>
              <a:t>law</a:t>
            </a:r>
            <a:r>
              <a:rPr lang="nl-BE" i="0" baseline="0" dirty="0" smtClean="0"/>
              <a:t>, the </a:t>
            </a:r>
            <a:r>
              <a:rPr lang="nl-BE" i="0" baseline="0" dirty="0" err="1" smtClean="0"/>
              <a:t>Flemish</a:t>
            </a:r>
            <a:r>
              <a:rPr lang="nl-BE" i="0" baseline="0" dirty="0" smtClean="0"/>
              <a:t> </a:t>
            </a:r>
            <a:r>
              <a:rPr lang="nl-BE" i="0" baseline="0" dirty="0" err="1" smtClean="0"/>
              <a:t>government</a:t>
            </a:r>
            <a:r>
              <a:rPr lang="nl-BE" i="0" baseline="0" dirty="0" smtClean="0"/>
              <a:t> </a:t>
            </a:r>
            <a:r>
              <a:rPr lang="nl-BE" i="0" baseline="0" dirty="0" err="1" smtClean="0"/>
              <a:t>still</a:t>
            </a:r>
            <a:r>
              <a:rPr lang="nl-BE" i="0" baseline="0" dirty="0" smtClean="0"/>
              <a:t> </a:t>
            </a:r>
            <a:r>
              <a:rPr lang="nl-BE" i="0" baseline="0" dirty="0" err="1" smtClean="0"/>
              <a:t>decided</a:t>
            </a:r>
            <a:r>
              <a:rPr lang="nl-BE" i="0" baseline="0" dirty="0" smtClean="0"/>
              <a:t> </a:t>
            </a:r>
            <a:r>
              <a:rPr lang="nl-BE" i="0" baseline="0" dirty="0" err="1" smtClean="0"/>
              <a:t>to</a:t>
            </a:r>
            <a:r>
              <a:rPr lang="nl-BE" i="0" baseline="0" dirty="0" smtClean="0"/>
              <a:t> keep </a:t>
            </a:r>
            <a:r>
              <a:rPr lang="nl-BE" i="0" baseline="0" dirty="0" err="1" smtClean="0"/>
              <a:t>this</a:t>
            </a:r>
            <a:r>
              <a:rPr lang="nl-BE" i="0" baseline="0" dirty="0" smtClean="0"/>
              <a:t> screening-procedure </a:t>
            </a:r>
            <a:r>
              <a:rPr lang="nl-BE" i="0" baseline="0" dirty="0" err="1" smtClean="0"/>
              <a:t>limited</a:t>
            </a:r>
            <a:r>
              <a:rPr lang="nl-BE" i="0" baseline="0" dirty="0" smtClean="0"/>
              <a:t> </a:t>
            </a:r>
            <a:r>
              <a:rPr lang="nl-BE" i="0" baseline="0" dirty="0" err="1" smtClean="0"/>
              <a:t>to</a:t>
            </a:r>
            <a:r>
              <a:rPr lang="nl-BE" i="0" baseline="0" dirty="0" smtClean="0"/>
              <a:t> </a:t>
            </a:r>
            <a:r>
              <a:rPr lang="nl-BE" i="0" baseline="0" dirty="0" err="1" smtClean="0"/>
              <a:t>projects</a:t>
            </a:r>
            <a:r>
              <a:rPr lang="nl-BE" i="0" baseline="0" dirty="0" smtClean="0"/>
              <a:t> </a:t>
            </a:r>
            <a:r>
              <a:rPr lang="nl-BE" i="0" baseline="0" dirty="0" err="1" smtClean="0"/>
              <a:t>that</a:t>
            </a:r>
            <a:r>
              <a:rPr lang="nl-BE" i="0" baseline="0" dirty="0" smtClean="0"/>
              <a:t> </a:t>
            </a:r>
            <a:r>
              <a:rPr lang="nl-BE" i="0" baseline="0" dirty="0" err="1" smtClean="0"/>
              <a:t>surpassed</a:t>
            </a:r>
            <a:r>
              <a:rPr lang="nl-BE" i="0" baseline="0" dirty="0" smtClean="0"/>
              <a:t> a </a:t>
            </a:r>
            <a:r>
              <a:rPr lang="nl-BE" i="0" baseline="0" dirty="0" err="1" smtClean="0"/>
              <a:t>certain</a:t>
            </a:r>
            <a:r>
              <a:rPr lang="nl-BE" i="0" baseline="0" dirty="0" smtClean="0"/>
              <a:t> project </a:t>
            </a:r>
            <a:r>
              <a:rPr lang="nl-BE" i="0" baseline="0" dirty="0" err="1" smtClean="0"/>
              <a:t>size</a:t>
            </a:r>
            <a:r>
              <a:rPr lang="nl-BE" i="0" baseline="0" dirty="0" smtClean="0"/>
              <a:t>. The </a:t>
            </a:r>
            <a:r>
              <a:rPr lang="nl-BE" i="0" baseline="0" dirty="0" err="1" smtClean="0"/>
              <a:t>Flemish</a:t>
            </a:r>
            <a:r>
              <a:rPr lang="nl-BE" i="0" baseline="0" dirty="0" smtClean="0"/>
              <a:t> </a:t>
            </a:r>
            <a:r>
              <a:rPr lang="nl-BE" i="0" baseline="0" dirty="0" err="1" smtClean="0"/>
              <a:t>government</a:t>
            </a:r>
            <a:r>
              <a:rPr lang="nl-BE" i="0" baseline="0" dirty="0" smtClean="0"/>
              <a:t> </a:t>
            </a:r>
            <a:r>
              <a:rPr lang="nl-BE" i="0" baseline="0" dirty="0" err="1" smtClean="0"/>
              <a:t>argued</a:t>
            </a:r>
            <a:r>
              <a:rPr lang="nl-BE" i="0" baseline="0" dirty="0" smtClean="0"/>
              <a:t> </a:t>
            </a:r>
            <a:r>
              <a:rPr lang="nl-BE" i="0" baseline="0" dirty="0" err="1" smtClean="0"/>
              <a:t>that</a:t>
            </a:r>
            <a:r>
              <a:rPr lang="nl-BE" i="0" baseline="0" dirty="0" smtClean="0"/>
              <a:t> </a:t>
            </a:r>
            <a:r>
              <a:rPr lang="nl-BE" i="0" baseline="0" dirty="0" err="1" smtClean="0"/>
              <a:t>it</a:t>
            </a:r>
            <a:r>
              <a:rPr lang="nl-BE" i="0" baseline="0" dirty="0" smtClean="0"/>
              <a:t>, </a:t>
            </a:r>
            <a:r>
              <a:rPr lang="nl-BE" i="0" baseline="0" dirty="0" err="1" smtClean="0"/>
              <a:t>albeit</a:t>
            </a:r>
            <a:r>
              <a:rPr lang="nl-BE" i="0" baseline="0" dirty="0" smtClean="0"/>
              <a:t> </a:t>
            </a:r>
            <a:r>
              <a:rPr lang="nl-BE" i="0" baseline="0" dirty="0" err="1" smtClean="0"/>
              <a:t>implicitly</a:t>
            </a:r>
            <a:r>
              <a:rPr lang="nl-BE" i="0" baseline="0" dirty="0" smtClean="0"/>
              <a:t>, </a:t>
            </a:r>
            <a:r>
              <a:rPr lang="nl-BE" i="0" baseline="0" dirty="0" err="1" smtClean="0"/>
              <a:t>took</a:t>
            </a:r>
            <a:r>
              <a:rPr lang="nl-BE" i="0" baseline="0" dirty="0" smtClean="0"/>
              <a:t> </a:t>
            </a:r>
            <a:r>
              <a:rPr lang="nl-BE" i="0" baseline="0" dirty="0" err="1" smtClean="0"/>
              <a:t>into</a:t>
            </a:r>
            <a:r>
              <a:rPr lang="nl-BE" i="0" baseline="0" dirty="0" smtClean="0"/>
              <a:t> account the criteria </a:t>
            </a:r>
            <a:r>
              <a:rPr lang="nl-BE" i="0" baseline="0" dirty="0" err="1" smtClean="0"/>
              <a:t>mentioned</a:t>
            </a:r>
            <a:r>
              <a:rPr lang="nl-BE" i="0" baseline="0" dirty="0" smtClean="0"/>
              <a:t> in annex III </a:t>
            </a:r>
            <a:r>
              <a:rPr lang="nl-BE" i="0" baseline="0" dirty="0" err="1" smtClean="0"/>
              <a:t>to</a:t>
            </a:r>
            <a:r>
              <a:rPr lang="nl-BE" i="0" baseline="0" dirty="0" smtClean="0"/>
              <a:t> the EIA-Directive. </a:t>
            </a:r>
            <a:r>
              <a:rPr lang="nl-BE" i="0" baseline="0" dirty="0" err="1" smtClean="0"/>
              <a:t>Hence</a:t>
            </a:r>
            <a:r>
              <a:rPr lang="nl-BE" i="0" baseline="0" dirty="0" smtClean="0"/>
              <a:t>, </a:t>
            </a:r>
            <a:r>
              <a:rPr lang="nl-BE" i="0" baseline="0" dirty="0" err="1" smtClean="0"/>
              <a:t>it</a:t>
            </a:r>
            <a:r>
              <a:rPr lang="nl-BE" i="0" baseline="0" dirty="0" smtClean="0"/>
              <a:t> was </a:t>
            </a:r>
            <a:r>
              <a:rPr lang="nl-BE" i="0" baseline="0" dirty="0" err="1" smtClean="0"/>
              <a:t>convinced</a:t>
            </a:r>
            <a:r>
              <a:rPr lang="nl-BE" i="0" baseline="0" dirty="0" smtClean="0"/>
              <a:t> </a:t>
            </a:r>
            <a:r>
              <a:rPr lang="nl-BE" i="0" baseline="0" dirty="0" err="1" smtClean="0"/>
              <a:t>that</a:t>
            </a:r>
            <a:r>
              <a:rPr lang="nl-BE" i="0" baseline="0" dirty="0" smtClean="0"/>
              <a:t> </a:t>
            </a:r>
            <a:r>
              <a:rPr lang="nl-BE" i="0" baseline="0" dirty="0" err="1" smtClean="0"/>
              <a:t>it</a:t>
            </a:r>
            <a:r>
              <a:rPr lang="nl-BE" i="0" baseline="0" dirty="0" smtClean="0"/>
              <a:t> </a:t>
            </a:r>
            <a:r>
              <a:rPr lang="nl-BE" i="0" baseline="0" dirty="0" err="1" smtClean="0"/>
              <a:t>acted</a:t>
            </a:r>
            <a:r>
              <a:rPr lang="nl-BE" i="0" baseline="0" dirty="0" smtClean="0"/>
              <a:t> in </a:t>
            </a:r>
            <a:r>
              <a:rPr lang="nl-BE" i="0" baseline="0" dirty="0" err="1" smtClean="0"/>
              <a:t>conformity</a:t>
            </a:r>
            <a:r>
              <a:rPr lang="nl-BE" i="0" baseline="0" dirty="0" smtClean="0"/>
              <a:t> </a:t>
            </a:r>
            <a:r>
              <a:rPr lang="nl-BE" i="0" baseline="0" dirty="0" err="1" smtClean="0"/>
              <a:t>with</a:t>
            </a:r>
            <a:r>
              <a:rPr lang="nl-BE" i="0" baseline="0" dirty="0" smtClean="0"/>
              <a:t> the </a:t>
            </a:r>
            <a:r>
              <a:rPr lang="nl-BE" i="0" baseline="0" dirty="0" err="1" smtClean="0"/>
              <a:t>discretion</a:t>
            </a:r>
            <a:r>
              <a:rPr lang="nl-BE" i="0" baseline="0" dirty="0" smtClean="0"/>
              <a:t> </a:t>
            </a:r>
            <a:r>
              <a:rPr lang="nl-BE" i="0" baseline="0" dirty="0" err="1" smtClean="0"/>
              <a:t>enshrined</a:t>
            </a:r>
            <a:r>
              <a:rPr lang="nl-BE" i="0" baseline="0" dirty="0" smtClean="0"/>
              <a:t> in the Directive. </a:t>
            </a:r>
            <a:r>
              <a:rPr lang="nl-BE" i="0" baseline="0" dirty="0" err="1" smtClean="0"/>
              <a:t>Yet</a:t>
            </a:r>
            <a:r>
              <a:rPr lang="nl-BE" i="0" baseline="0" dirty="0" smtClean="0"/>
              <a:t>, as </a:t>
            </a:r>
            <a:r>
              <a:rPr lang="nl-BE" i="0" baseline="0" dirty="0" err="1" smtClean="0"/>
              <a:t>many</a:t>
            </a:r>
            <a:r>
              <a:rPr lang="nl-BE" i="0" baseline="0" dirty="0" smtClean="0"/>
              <a:t> Member </a:t>
            </a:r>
            <a:r>
              <a:rPr lang="nl-BE" i="0" baseline="0" dirty="0" err="1" smtClean="0"/>
              <a:t>States</a:t>
            </a:r>
            <a:r>
              <a:rPr lang="nl-BE" i="0" baseline="0" dirty="0" smtClean="0"/>
              <a:t> </a:t>
            </a:r>
            <a:r>
              <a:rPr lang="nl-BE" i="0" baseline="0" dirty="0" err="1" smtClean="0"/>
              <a:t>it</a:t>
            </a:r>
            <a:r>
              <a:rPr lang="nl-BE" i="0" baseline="0" dirty="0" smtClean="0"/>
              <a:t> was </a:t>
            </a:r>
            <a:r>
              <a:rPr lang="nl-BE" i="0" baseline="0" dirty="0" err="1" smtClean="0"/>
              <a:t>primordirarily</a:t>
            </a:r>
            <a:r>
              <a:rPr lang="nl-BE" i="0" baseline="0" dirty="0" smtClean="0"/>
              <a:t> </a:t>
            </a:r>
            <a:r>
              <a:rPr lang="nl-BE" i="0" baseline="0" dirty="0" err="1" smtClean="0"/>
              <a:t>concerned</a:t>
            </a:r>
            <a:r>
              <a:rPr lang="nl-BE" i="0" baseline="0" dirty="0" smtClean="0"/>
              <a:t> </a:t>
            </a:r>
            <a:r>
              <a:rPr lang="nl-BE" i="0" baseline="0" dirty="0" err="1" smtClean="0"/>
              <a:t>with</a:t>
            </a:r>
            <a:r>
              <a:rPr lang="nl-BE" i="0" baseline="0" dirty="0" smtClean="0"/>
              <a:t> </a:t>
            </a:r>
            <a:r>
              <a:rPr lang="nl-BE" i="0" baseline="0" dirty="0" err="1" smtClean="0"/>
              <a:t>limiting</a:t>
            </a:r>
            <a:r>
              <a:rPr lang="nl-BE" i="0" baseline="0" dirty="0" smtClean="0"/>
              <a:t> the </a:t>
            </a:r>
            <a:r>
              <a:rPr lang="nl-BE" i="0" baseline="0" dirty="0" err="1" smtClean="0"/>
              <a:t>administative</a:t>
            </a:r>
            <a:r>
              <a:rPr lang="nl-BE" i="0" baseline="0" dirty="0" smtClean="0"/>
              <a:t> </a:t>
            </a:r>
            <a:r>
              <a:rPr lang="nl-BE" i="0" baseline="0" dirty="0" err="1" smtClean="0"/>
              <a:t>burden</a:t>
            </a:r>
            <a:r>
              <a:rPr lang="nl-BE" i="0" baseline="0" dirty="0" smtClean="0"/>
              <a:t>.</a:t>
            </a:r>
          </a:p>
          <a:p>
            <a:endParaRPr lang="nl-BE" i="0" baseline="0" dirty="0" smtClean="0"/>
          </a:p>
          <a:p>
            <a:r>
              <a:rPr lang="nl-BE" i="0" baseline="0" dirty="0" err="1" smtClean="0"/>
              <a:t>Surprisingly</a:t>
            </a:r>
            <a:r>
              <a:rPr lang="nl-BE" i="0" baseline="0" dirty="0" smtClean="0"/>
              <a:t>, </a:t>
            </a:r>
            <a:r>
              <a:rPr lang="nl-BE" i="0" baseline="0" dirty="0" err="1" smtClean="0"/>
              <a:t>this</a:t>
            </a:r>
            <a:r>
              <a:rPr lang="nl-BE" i="0" baseline="0" dirty="0" smtClean="0"/>
              <a:t> approach was </a:t>
            </a:r>
            <a:r>
              <a:rPr lang="nl-BE" i="0" baseline="0" dirty="0" err="1" smtClean="0"/>
              <a:t>during</a:t>
            </a:r>
            <a:r>
              <a:rPr lang="nl-BE" i="0" baseline="0" dirty="0" smtClean="0"/>
              <a:t> a long time </a:t>
            </a:r>
            <a:r>
              <a:rPr lang="nl-BE" i="0" baseline="0" dirty="0" err="1" smtClean="0"/>
              <a:t>accepted</a:t>
            </a:r>
            <a:r>
              <a:rPr lang="nl-BE" i="0" baseline="0" dirty="0" smtClean="0"/>
              <a:t> </a:t>
            </a:r>
            <a:r>
              <a:rPr lang="nl-BE" i="0" baseline="0" dirty="0" err="1" smtClean="0"/>
              <a:t>by</a:t>
            </a:r>
            <a:r>
              <a:rPr lang="nl-BE" i="0" baseline="0" dirty="0" smtClean="0"/>
              <a:t> the </a:t>
            </a:r>
            <a:r>
              <a:rPr lang="nl-BE" i="0" baseline="0" dirty="0" err="1" smtClean="0"/>
              <a:t>national</a:t>
            </a:r>
            <a:r>
              <a:rPr lang="nl-BE" i="0" baseline="0" dirty="0" smtClean="0"/>
              <a:t> courts as indeed </a:t>
            </a:r>
            <a:r>
              <a:rPr lang="nl-BE" i="0" baseline="0" dirty="0" err="1" smtClean="0"/>
              <a:t>being</a:t>
            </a:r>
            <a:r>
              <a:rPr lang="nl-BE" i="0" baseline="0" dirty="0" smtClean="0"/>
              <a:t> a direct a </a:t>
            </a:r>
            <a:r>
              <a:rPr lang="nl-BE" i="0" baseline="0" dirty="0" err="1" smtClean="0"/>
              <a:t>good</a:t>
            </a:r>
            <a:r>
              <a:rPr lang="nl-BE" i="0" baseline="0" dirty="0" smtClean="0"/>
              <a:t> </a:t>
            </a:r>
            <a:r>
              <a:rPr lang="nl-BE" i="0" baseline="0" dirty="0" err="1" smtClean="0"/>
              <a:t>implementation</a:t>
            </a:r>
            <a:r>
              <a:rPr lang="nl-BE" i="0" baseline="0" dirty="0" smtClean="0"/>
              <a:t> of the </a:t>
            </a:r>
            <a:r>
              <a:rPr lang="nl-BE" i="0" baseline="0" dirty="0" err="1" smtClean="0"/>
              <a:t>Union’s</a:t>
            </a:r>
            <a:r>
              <a:rPr lang="nl-BE" i="0" baseline="0" dirty="0" smtClean="0"/>
              <a:t> </a:t>
            </a:r>
            <a:r>
              <a:rPr lang="nl-BE" i="0" baseline="0" dirty="0" err="1" smtClean="0"/>
              <a:t>rules</a:t>
            </a:r>
            <a:r>
              <a:rPr lang="nl-BE" i="0" baseline="0" dirty="0" smtClean="0"/>
              <a:t> on screening. </a:t>
            </a:r>
            <a:r>
              <a:rPr lang="nl-BE" i="0" baseline="0" dirty="0" err="1" smtClean="0"/>
              <a:t>Perhaps</a:t>
            </a:r>
            <a:r>
              <a:rPr lang="nl-BE" i="0" baseline="0" dirty="0" smtClean="0"/>
              <a:t> </a:t>
            </a:r>
            <a:r>
              <a:rPr lang="nl-BE" i="0" baseline="0" dirty="0" err="1" smtClean="0"/>
              <a:t>another</a:t>
            </a:r>
            <a:r>
              <a:rPr lang="nl-BE" i="0" baseline="0" dirty="0" smtClean="0"/>
              <a:t> </a:t>
            </a:r>
            <a:r>
              <a:rPr lang="nl-BE" i="0" baseline="0" dirty="0" err="1" smtClean="0"/>
              <a:t>example</a:t>
            </a:r>
            <a:r>
              <a:rPr lang="nl-BE" i="0" baseline="0" dirty="0" smtClean="0"/>
              <a:t> of </a:t>
            </a:r>
            <a:r>
              <a:rPr lang="nl-BE" i="0" baseline="0" dirty="0" err="1" smtClean="0"/>
              <a:t>how</a:t>
            </a:r>
            <a:r>
              <a:rPr lang="nl-BE" i="0" baseline="0" dirty="0" smtClean="0"/>
              <a:t> </a:t>
            </a:r>
            <a:r>
              <a:rPr lang="nl-BE" i="0" baseline="0" dirty="0" err="1" smtClean="0"/>
              <a:t>national</a:t>
            </a:r>
            <a:r>
              <a:rPr lang="nl-BE" i="0" baseline="0" dirty="0" smtClean="0"/>
              <a:t> courts are </a:t>
            </a:r>
            <a:r>
              <a:rPr lang="nl-BE" i="0" baseline="0" dirty="0" err="1" smtClean="0"/>
              <a:t>not</a:t>
            </a:r>
            <a:r>
              <a:rPr lang="nl-BE" i="0" baseline="0" dirty="0" smtClean="0"/>
              <a:t> </a:t>
            </a:r>
            <a:r>
              <a:rPr lang="nl-BE" i="0" baseline="0" dirty="0" err="1" smtClean="0"/>
              <a:t>always</a:t>
            </a:r>
            <a:r>
              <a:rPr lang="nl-BE" i="0" baseline="0" dirty="0" smtClean="0"/>
              <a:t> </a:t>
            </a:r>
            <a:r>
              <a:rPr lang="nl-BE" i="0" baseline="0" dirty="0" err="1" smtClean="0"/>
              <a:t>fully</a:t>
            </a:r>
            <a:r>
              <a:rPr lang="nl-BE" i="0" baseline="0" dirty="0" smtClean="0"/>
              <a:t> </a:t>
            </a:r>
            <a:r>
              <a:rPr lang="nl-BE" i="0" baseline="0" dirty="0" err="1" smtClean="0"/>
              <a:t>aware</a:t>
            </a:r>
            <a:r>
              <a:rPr lang="nl-BE" i="0" baseline="0" dirty="0" smtClean="0"/>
              <a:t> of the </a:t>
            </a:r>
            <a:r>
              <a:rPr lang="nl-BE" i="0" baseline="0" dirty="0" err="1" smtClean="0"/>
              <a:t>jurisprudence</a:t>
            </a:r>
            <a:r>
              <a:rPr lang="nl-BE" i="0" baseline="0" dirty="0" smtClean="0"/>
              <a:t> of the ECJ.</a:t>
            </a:r>
          </a:p>
          <a:p>
            <a:endParaRPr lang="nl-BE" i="0" baseline="0" dirty="0" smtClean="0"/>
          </a:p>
          <a:p>
            <a:endParaRPr lang="nl-BE" i="0" baseline="0" dirty="0" smtClean="0"/>
          </a:p>
          <a:p>
            <a:endParaRPr lang="nl-BE" i="0" baseline="0" dirty="0" smtClean="0"/>
          </a:p>
          <a:p>
            <a:endParaRPr lang="nl-BE" i="0" baseline="0"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20</a:t>
            </a:fld>
            <a:endParaRPr lang="nl-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BE" i="0" baseline="0" dirty="0" err="1" smtClean="0"/>
              <a:t>From</a:t>
            </a:r>
            <a:r>
              <a:rPr lang="nl-BE" i="0" baseline="0" dirty="0" smtClean="0"/>
              <a:t> 2008 on a new wave of screening cases </a:t>
            </a:r>
            <a:r>
              <a:rPr lang="nl-BE" i="0" baseline="0" dirty="0" err="1" smtClean="0"/>
              <a:t>reached</a:t>
            </a:r>
            <a:r>
              <a:rPr lang="nl-BE" i="0" baseline="0" dirty="0" smtClean="0"/>
              <a:t> the European Court of </a:t>
            </a:r>
            <a:r>
              <a:rPr lang="nl-BE" i="0" baseline="0" dirty="0" err="1" smtClean="0"/>
              <a:t>Justice</a:t>
            </a:r>
            <a:r>
              <a:rPr lang="nl-BE" i="0" baseline="0" dirty="0" smtClean="0"/>
              <a:t>. </a:t>
            </a:r>
            <a:r>
              <a:rPr lang="nl-BE" i="0" baseline="0" dirty="0" err="1" smtClean="0"/>
              <a:t>Again</a:t>
            </a:r>
            <a:r>
              <a:rPr lang="nl-BE" i="0" baseline="0" dirty="0" smtClean="0"/>
              <a:t>, Ireland </a:t>
            </a:r>
            <a:r>
              <a:rPr lang="nl-BE" i="0" baseline="0" dirty="0" err="1" smtClean="0"/>
              <a:t>and</a:t>
            </a:r>
            <a:r>
              <a:rPr lang="nl-BE" i="0" baseline="0" dirty="0" smtClean="0"/>
              <a:t> the Netherlands, </a:t>
            </a:r>
            <a:r>
              <a:rPr lang="nl-BE" i="0" baseline="0" dirty="0" err="1" smtClean="0"/>
              <a:t>which</a:t>
            </a:r>
            <a:r>
              <a:rPr lang="nl-BE" i="0" baseline="0" dirty="0" smtClean="0"/>
              <a:t> had </a:t>
            </a:r>
            <a:r>
              <a:rPr lang="nl-BE" i="0" baseline="0" dirty="0" err="1" smtClean="0"/>
              <a:t>introduced</a:t>
            </a:r>
            <a:r>
              <a:rPr lang="nl-BE" i="0" baseline="0" dirty="0" smtClean="0"/>
              <a:t> a screening approach </a:t>
            </a:r>
            <a:r>
              <a:rPr lang="nl-BE" i="0" baseline="0" dirty="0" err="1" smtClean="0"/>
              <a:t>similar</a:t>
            </a:r>
            <a:r>
              <a:rPr lang="nl-BE" i="0" baseline="0" dirty="0" smtClean="0"/>
              <a:t> </a:t>
            </a:r>
            <a:r>
              <a:rPr lang="nl-BE" i="0" baseline="0" dirty="0" err="1" smtClean="0"/>
              <a:t>to</a:t>
            </a:r>
            <a:r>
              <a:rPr lang="nl-BE" i="0" baseline="0" dirty="0" smtClean="0"/>
              <a:t> the </a:t>
            </a:r>
            <a:r>
              <a:rPr lang="nl-BE" i="0" baseline="0" dirty="0" err="1" smtClean="0"/>
              <a:t>Flemish</a:t>
            </a:r>
            <a:r>
              <a:rPr lang="nl-BE" i="0" baseline="0" dirty="0" smtClean="0"/>
              <a:t> </a:t>
            </a:r>
            <a:r>
              <a:rPr lang="nl-BE" i="0" baseline="0" dirty="0" err="1" smtClean="0"/>
              <a:t>one</a:t>
            </a:r>
            <a:r>
              <a:rPr lang="nl-BE" i="0" baseline="0" dirty="0" smtClean="0"/>
              <a:t>, </a:t>
            </a:r>
            <a:r>
              <a:rPr lang="nl-BE" i="0" baseline="0" dirty="0" err="1" smtClean="0"/>
              <a:t>were</a:t>
            </a:r>
            <a:r>
              <a:rPr lang="nl-BE" i="0" baseline="0" dirty="0" smtClean="0"/>
              <a:t> </a:t>
            </a:r>
            <a:r>
              <a:rPr lang="nl-BE" i="0" baseline="0" dirty="0" err="1" smtClean="0"/>
              <a:t>convicted</a:t>
            </a:r>
            <a:r>
              <a:rPr lang="nl-BE" i="0" baseline="0" dirty="0" smtClean="0"/>
              <a:t> </a:t>
            </a:r>
            <a:r>
              <a:rPr lang="nl-BE" i="0" baseline="0" dirty="0" err="1" smtClean="0"/>
              <a:t>because</a:t>
            </a:r>
            <a:r>
              <a:rPr lang="nl-BE" i="0" baseline="0" dirty="0" smtClean="0"/>
              <a:t> </a:t>
            </a:r>
            <a:r>
              <a:rPr lang="nl-BE" i="0" baseline="0" dirty="0" err="1" smtClean="0"/>
              <a:t>their</a:t>
            </a:r>
            <a:r>
              <a:rPr lang="nl-BE" i="0" baseline="0" dirty="0" smtClean="0"/>
              <a:t> </a:t>
            </a:r>
            <a:r>
              <a:rPr lang="nl-BE" i="0" baseline="0" dirty="0" err="1" smtClean="0"/>
              <a:t>threshold</a:t>
            </a:r>
            <a:r>
              <a:rPr lang="nl-BE" i="0" baseline="0" dirty="0" smtClean="0"/>
              <a:t> </a:t>
            </a:r>
            <a:r>
              <a:rPr lang="nl-BE" i="0" baseline="0" dirty="0" err="1" smtClean="0"/>
              <a:t>did</a:t>
            </a:r>
            <a:r>
              <a:rPr lang="nl-BE" i="0" baseline="0" dirty="0" smtClean="0"/>
              <a:t> </a:t>
            </a:r>
            <a:r>
              <a:rPr lang="nl-BE" i="0" baseline="0" dirty="0" err="1" smtClean="0"/>
              <a:t>solely</a:t>
            </a:r>
            <a:r>
              <a:rPr lang="nl-BE" i="0" baseline="0" dirty="0" smtClean="0"/>
              <a:t> take </a:t>
            </a:r>
            <a:r>
              <a:rPr lang="nl-BE" i="0" baseline="0" dirty="0" err="1" smtClean="0"/>
              <a:t>into</a:t>
            </a:r>
            <a:r>
              <a:rPr lang="nl-BE" i="0" baseline="0" dirty="0" smtClean="0"/>
              <a:t> account the </a:t>
            </a:r>
            <a:r>
              <a:rPr lang="nl-BE" i="0" baseline="0" dirty="0" err="1" smtClean="0"/>
              <a:t>criterion</a:t>
            </a:r>
            <a:r>
              <a:rPr lang="nl-BE" i="0" baseline="0" dirty="0" smtClean="0"/>
              <a:t> of the project-</a:t>
            </a:r>
            <a:r>
              <a:rPr lang="nl-BE" i="0" baseline="0" dirty="0" err="1" smtClean="0"/>
              <a:t>size</a:t>
            </a:r>
            <a:r>
              <a:rPr lang="nl-BE" i="0" baseline="0" dirty="0" smtClean="0"/>
              <a:t> </a:t>
            </a:r>
            <a:r>
              <a:rPr lang="nl-BE" i="0" baseline="0" dirty="0" err="1" smtClean="0"/>
              <a:t>and</a:t>
            </a:r>
            <a:r>
              <a:rPr lang="nl-BE" i="0" baseline="0" dirty="0" smtClean="0"/>
              <a:t> </a:t>
            </a:r>
            <a:r>
              <a:rPr lang="nl-BE" i="0" baseline="0" dirty="0" err="1" smtClean="0"/>
              <a:t>not</a:t>
            </a:r>
            <a:r>
              <a:rPr lang="nl-BE" i="0" baseline="0" dirty="0" smtClean="0"/>
              <a:t> the </a:t>
            </a:r>
            <a:r>
              <a:rPr lang="nl-BE" i="0" baseline="0" dirty="0" err="1" smtClean="0"/>
              <a:t>nature</a:t>
            </a:r>
            <a:r>
              <a:rPr lang="nl-BE" i="0" baseline="0" dirty="0" smtClean="0"/>
              <a:t> of the </a:t>
            </a:r>
            <a:r>
              <a:rPr lang="nl-BE" i="0" baseline="0" dirty="0" err="1" smtClean="0"/>
              <a:t>possible</a:t>
            </a:r>
            <a:r>
              <a:rPr lang="nl-BE" i="0" baseline="0" dirty="0" smtClean="0"/>
              <a:t> </a:t>
            </a:r>
            <a:r>
              <a:rPr lang="nl-BE" i="0" baseline="0" dirty="0" err="1" smtClean="0"/>
              <a:t>effects</a:t>
            </a:r>
            <a:r>
              <a:rPr lang="nl-BE" i="0" baseline="0" dirty="0" smtClean="0"/>
              <a:t> </a:t>
            </a:r>
            <a:r>
              <a:rPr lang="nl-BE" i="0" baseline="0" dirty="0" err="1" smtClean="0"/>
              <a:t>and</a:t>
            </a:r>
            <a:r>
              <a:rPr lang="nl-BE" i="0" baseline="0" dirty="0" smtClean="0"/>
              <a:t> the </a:t>
            </a:r>
            <a:r>
              <a:rPr lang="nl-BE" i="0" baseline="0" dirty="0" err="1" smtClean="0"/>
              <a:t>location</a:t>
            </a:r>
            <a:r>
              <a:rPr lang="nl-BE" i="0" baseline="0" dirty="0" smtClean="0"/>
              <a:t>.</a:t>
            </a:r>
          </a:p>
          <a:p>
            <a:endParaRPr lang="nl-BE" i="0" baseline="0" dirty="0" smtClean="0"/>
          </a:p>
          <a:p>
            <a:r>
              <a:rPr lang="nl-BE" i="0" baseline="0" dirty="0" err="1" smtClean="0"/>
              <a:t>Notwithstanding</a:t>
            </a:r>
            <a:r>
              <a:rPr lang="nl-BE" i="0" baseline="0" dirty="0" smtClean="0"/>
              <a:t> these </a:t>
            </a:r>
            <a:r>
              <a:rPr lang="nl-BE" i="0" baseline="0" dirty="0" err="1" smtClean="0"/>
              <a:t>rulings</a:t>
            </a:r>
            <a:r>
              <a:rPr lang="nl-BE" i="0" baseline="0" dirty="0" smtClean="0"/>
              <a:t>, the </a:t>
            </a:r>
            <a:r>
              <a:rPr lang="nl-BE" i="0" baseline="0" dirty="0" err="1" smtClean="0"/>
              <a:t>Flemish</a:t>
            </a:r>
            <a:r>
              <a:rPr lang="nl-BE" i="0" baseline="0" dirty="0" smtClean="0"/>
              <a:t> </a:t>
            </a:r>
            <a:r>
              <a:rPr lang="nl-BE" i="0" baseline="0" dirty="0" err="1" smtClean="0"/>
              <a:t>government</a:t>
            </a:r>
            <a:r>
              <a:rPr lang="nl-BE" i="0" baseline="0" dirty="0" smtClean="0"/>
              <a:t> </a:t>
            </a:r>
            <a:r>
              <a:rPr lang="nl-BE" i="0" baseline="0" dirty="0" err="1" smtClean="0"/>
              <a:t>still</a:t>
            </a:r>
            <a:r>
              <a:rPr lang="nl-BE" i="0" baseline="0" dirty="0" smtClean="0"/>
              <a:t> </a:t>
            </a:r>
            <a:r>
              <a:rPr lang="nl-BE" i="0" baseline="0" dirty="0" err="1" smtClean="0"/>
              <a:t>maintained</a:t>
            </a:r>
            <a:r>
              <a:rPr lang="nl-BE" i="0" baseline="0" dirty="0" smtClean="0"/>
              <a:t> </a:t>
            </a:r>
            <a:r>
              <a:rPr lang="nl-BE" i="0" baseline="0" dirty="0" err="1" smtClean="0"/>
              <a:t>that</a:t>
            </a:r>
            <a:r>
              <a:rPr lang="nl-BE" i="0" baseline="0" dirty="0" smtClean="0"/>
              <a:t> no </a:t>
            </a:r>
            <a:r>
              <a:rPr lang="nl-BE" i="0" baseline="0" dirty="0" err="1" smtClean="0"/>
              <a:t>modification</a:t>
            </a:r>
            <a:r>
              <a:rPr lang="nl-BE" i="0" baseline="0" dirty="0" smtClean="0"/>
              <a:t> of </a:t>
            </a:r>
            <a:r>
              <a:rPr lang="nl-BE" i="0" baseline="0" dirty="0" err="1" smtClean="0"/>
              <a:t>its</a:t>
            </a:r>
            <a:r>
              <a:rPr lang="nl-BE" i="0" baseline="0" dirty="0" smtClean="0"/>
              <a:t> regime was </a:t>
            </a:r>
            <a:r>
              <a:rPr lang="nl-BE" i="0" baseline="0" dirty="0" err="1" smtClean="0"/>
              <a:t>necessary</a:t>
            </a:r>
            <a:r>
              <a:rPr lang="nl-BE" i="0" baseline="0" dirty="0" smtClean="0"/>
              <a:t>.</a:t>
            </a:r>
          </a:p>
          <a:p>
            <a:endParaRPr lang="nl-BE" i="0" baseline="0" dirty="0" smtClean="0"/>
          </a:p>
          <a:p>
            <a:r>
              <a:rPr lang="nl-BE" i="0" baseline="0" dirty="0" smtClean="0"/>
              <a:t>In the </a:t>
            </a:r>
            <a:r>
              <a:rPr lang="nl-BE" i="0" baseline="0" dirty="0" err="1" smtClean="0"/>
              <a:t>meantime</a:t>
            </a:r>
            <a:r>
              <a:rPr lang="nl-BE" i="0" baseline="0" dirty="0" smtClean="0"/>
              <a:t>, the European </a:t>
            </a:r>
            <a:r>
              <a:rPr lang="nl-BE" i="0" baseline="0" dirty="0" err="1" smtClean="0"/>
              <a:t>Commission</a:t>
            </a:r>
            <a:r>
              <a:rPr lang="nl-BE" i="0" baseline="0" dirty="0" smtClean="0"/>
              <a:t> had </a:t>
            </a:r>
            <a:r>
              <a:rPr lang="nl-BE" i="0" baseline="0" dirty="0" err="1" smtClean="0"/>
              <a:t>started</a:t>
            </a:r>
            <a:r>
              <a:rPr lang="nl-BE" i="0" baseline="0" dirty="0" smtClean="0"/>
              <a:t> </a:t>
            </a:r>
            <a:r>
              <a:rPr lang="nl-BE" i="0" baseline="0" dirty="0" err="1" smtClean="0"/>
              <a:t>an</a:t>
            </a:r>
            <a:r>
              <a:rPr lang="nl-BE" i="0" baseline="0" dirty="0" smtClean="0"/>
              <a:t> </a:t>
            </a:r>
            <a:r>
              <a:rPr lang="nl-BE" i="0" baseline="0" dirty="0" err="1" smtClean="0"/>
              <a:t>infringement</a:t>
            </a:r>
            <a:r>
              <a:rPr lang="nl-BE" i="0" baseline="0" dirty="0" smtClean="0"/>
              <a:t> </a:t>
            </a:r>
            <a:r>
              <a:rPr lang="nl-BE" i="0" baseline="0" dirty="0" err="1" smtClean="0"/>
              <a:t>proceeding</a:t>
            </a:r>
            <a:r>
              <a:rPr lang="nl-BE" i="0" baseline="0" dirty="0" smtClean="0"/>
              <a:t>. In the context of </a:t>
            </a:r>
            <a:r>
              <a:rPr lang="nl-BE" i="0" baseline="0" dirty="0" err="1" smtClean="0"/>
              <a:t>its</a:t>
            </a:r>
            <a:r>
              <a:rPr lang="nl-BE" i="0" baseline="0" dirty="0" smtClean="0"/>
              <a:t> </a:t>
            </a:r>
            <a:r>
              <a:rPr lang="nl-BE" i="0" baseline="0" dirty="0" err="1" smtClean="0"/>
              <a:t>pleading</a:t>
            </a:r>
            <a:r>
              <a:rPr lang="nl-BE" i="0" baseline="0" dirty="0" smtClean="0"/>
              <a:t>, the </a:t>
            </a:r>
            <a:r>
              <a:rPr lang="nl-BE" i="0" baseline="0" dirty="0" err="1" smtClean="0"/>
              <a:t>Belgian</a:t>
            </a:r>
            <a:r>
              <a:rPr lang="nl-BE" i="0" baseline="0" dirty="0" smtClean="0"/>
              <a:t> state put forward </a:t>
            </a:r>
            <a:r>
              <a:rPr lang="nl-BE" i="0" baseline="0" dirty="0" err="1" smtClean="0"/>
              <a:t>three</a:t>
            </a:r>
            <a:r>
              <a:rPr lang="nl-BE" i="0" baseline="0" dirty="0" smtClean="0"/>
              <a:t> claims. </a:t>
            </a:r>
            <a:r>
              <a:rPr lang="nl-BE" i="0" baseline="0" dirty="0" err="1" smtClean="0"/>
              <a:t>Yet</a:t>
            </a:r>
            <a:r>
              <a:rPr lang="nl-BE" i="0" baseline="0" dirty="0" smtClean="0"/>
              <a:t>, </a:t>
            </a:r>
            <a:r>
              <a:rPr lang="nl-BE" i="0" baseline="0" dirty="0" err="1" smtClean="0"/>
              <a:t>not</a:t>
            </a:r>
            <a:r>
              <a:rPr lang="nl-BE" i="0" baseline="0" dirty="0" smtClean="0"/>
              <a:t> </a:t>
            </a:r>
            <a:r>
              <a:rPr lang="nl-BE" i="0" baseline="0" dirty="0" err="1" smtClean="0"/>
              <a:t>surprisingly</a:t>
            </a:r>
            <a:r>
              <a:rPr lang="nl-BE" i="0" baseline="0" dirty="0" smtClean="0"/>
              <a:t>, </a:t>
            </a:r>
            <a:r>
              <a:rPr lang="nl-BE" i="0" baseline="0" dirty="0" err="1" smtClean="0"/>
              <a:t>every</a:t>
            </a:r>
            <a:r>
              <a:rPr lang="nl-BE" i="0" baseline="0" dirty="0" smtClean="0"/>
              <a:t> argument </a:t>
            </a:r>
            <a:r>
              <a:rPr lang="nl-BE" i="0" baseline="0" dirty="0" err="1" smtClean="0"/>
              <a:t>that</a:t>
            </a:r>
            <a:r>
              <a:rPr lang="nl-BE" i="0" baseline="0" dirty="0" smtClean="0"/>
              <a:t> was </a:t>
            </a:r>
            <a:r>
              <a:rPr lang="nl-BE" i="0" baseline="0" dirty="0" err="1" smtClean="0"/>
              <a:t>mustered</a:t>
            </a:r>
            <a:r>
              <a:rPr lang="nl-BE" i="0" baseline="0" dirty="0" smtClean="0"/>
              <a:t> </a:t>
            </a:r>
            <a:r>
              <a:rPr lang="nl-BE" i="0" baseline="0" dirty="0" err="1" smtClean="0"/>
              <a:t>by</a:t>
            </a:r>
            <a:r>
              <a:rPr lang="nl-BE" i="0" baseline="0" dirty="0" smtClean="0"/>
              <a:t> Belgium, was </a:t>
            </a:r>
            <a:r>
              <a:rPr lang="nl-BE" i="0" baseline="0" dirty="0" err="1" smtClean="0"/>
              <a:t>rejected</a:t>
            </a:r>
            <a:r>
              <a:rPr lang="nl-BE" i="0" baseline="0" dirty="0" smtClean="0"/>
              <a:t>.</a:t>
            </a:r>
          </a:p>
          <a:p>
            <a:endParaRPr lang="nl-BE" i="0" baseline="0" dirty="0" smtClean="0"/>
          </a:p>
          <a:p>
            <a:r>
              <a:rPr lang="nl-BE" i="0" baseline="0" dirty="0" smtClean="0"/>
              <a:t>First, the </a:t>
            </a:r>
            <a:r>
              <a:rPr lang="nl-BE" i="0" baseline="0" dirty="0" err="1" smtClean="0"/>
              <a:t>Belgian</a:t>
            </a:r>
            <a:r>
              <a:rPr lang="nl-BE" i="0" baseline="0" dirty="0" smtClean="0"/>
              <a:t> state put forward </a:t>
            </a:r>
            <a:r>
              <a:rPr lang="nl-BE" i="0" baseline="0" dirty="0" err="1" smtClean="0"/>
              <a:t>that</a:t>
            </a:r>
            <a:r>
              <a:rPr lang="nl-BE" i="0" baseline="0" dirty="0" smtClean="0"/>
              <a:t> the </a:t>
            </a:r>
            <a:r>
              <a:rPr lang="nl-BE" i="0" baseline="0" dirty="0" err="1" smtClean="0"/>
              <a:t>strict</a:t>
            </a:r>
            <a:r>
              <a:rPr lang="nl-BE" i="0" baseline="0" dirty="0" smtClean="0"/>
              <a:t> case </a:t>
            </a:r>
            <a:r>
              <a:rPr lang="nl-BE" i="0" baseline="0" dirty="0" err="1" smtClean="0"/>
              <a:t>law</a:t>
            </a:r>
            <a:r>
              <a:rPr lang="nl-BE" i="0" baseline="0" dirty="0" smtClean="0"/>
              <a:t> </a:t>
            </a:r>
            <a:r>
              <a:rPr lang="nl-BE" i="0" baseline="0" dirty="0" err="1" smtClean="0"/>
              <a:t>relating</a:t>
            </a:r>
            <a:r>
              <a:rPr lang="nl-BE" i="0" baseline="0" dirty="0" smtClean="0"/>
              <a:t> </a:t>
            </a:r>
            <a:r>
              <a:rPr lang="nl-BE" i="0" baseline="0" dirty="0" err="1" smtClean="0"/>
              <a:t>to</a:t>
            </a:r>
            <a:r>
              <a:rPr lang="nl-BE" i="0" baseline="0" dirty="0" smtClean="0"/>
              <a:t> </a:t>
            </a:r>
            <a:r>
              <a:rPr lang="nl-BE" i="0" baseline="0" dirty="0" err="1" smtClean="0"/>
              <a:t>thresholds</a:t>
            </a:r>
            <a:r>
              <a:rPr lang="nl-BE" i="0" baseline="0" dirty="0" smtClean="0"/>
              <a:t> would </a:t>
            </a:r>
            <a:r>
              <a:rPr lang="en-US" i="0" baseline="0" dirty="0" smtClean="0"/>
              <a:t>would make the reliance on thresholds impossible and, as such, be in contradiction with the wording of the aforementioned provision itself. The Court held that it merely reasserted the goal and objective of the EIA-Directive.</a:t>
            </a:r>
          </a:p>
          <a:p>
            <a:endParaRPr lang="en-US" i="0" baseline="0" dirty="0" smtClean="0"/>
          </a:p>
          <a:p>
            <a:r>
              <a:rPr lang="en-US" i="0" baseline="0" dirty="0" smtClean="0"/>
              <a:t>Second, the Belgian State maintained that the thresholds were that low, that there absolutely was no risk that harmful projects would still pass under the radar. Again, the Court replied that even small effects might entail potential risks for the environment.</a:t>
            </a:r>
          </a:p>
          <a:p>
            <a:endParaRPr lang="en-US" i="0" baseline="0" dirty="0" smtClean="0"/>
          </a:p>
          <a:p>
            <a:r>
              <a:rPr lang="en-US" i="0" baseline="0" dirty="0" smtClean="0"/>
              <a:t>Finally, also a reliance on the environmental permitting scheme, that still applied to smaller projects, was rejected as, in that case, no assessment of alternatives had to take place.</a:t>
            </a:r>
            <a:endParaRPr lang="nl-BE" i="0" baseline="0"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21</a:t>
            </a:fld>
            <a:endParaRPr lang="nl-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0" baseline="0" dirty="0" smtClean="0"/>
              <a:t>The </a:t>
            </a:r>
            <a:r>
              <a:rPr lang="nl-BE" i="0" baseline="0" dirty="0" err="1" smtClean="0"/>
              <a:t>conviction</a:t>
            </a:r>
            <a:r>
              <a:rPr lang="nl-BE" i="0" baseline="0" dirty="0" smtClean="0"/>
              <a:t> </a:t>
            </a:r>
            <a:r>
              <a:rPr lang="nl-BE" i="0" baseline="0" dirty="0" err="1" smtClean="0"/>
              <a:t>by</a:t>
            </a:r>
            <a:r>
              <a:rPr lang="nl-BE" i="0" baseline="0" dirty="0" smtClean="0"/>
              <a:t> the ECJ </a:t>
            </a:r>
            <a:r>
              <a:rPr lang="nl-BE" i="0" baseline="0" dirty="0" err="1" smtClean="0"/>
              <a:t>finally</a:t>
            </a:r>
            <a:r>
              <a:rPr lang="nl-BE" i="0" baseline="0" dirty="0" smtClean="0"/>
              <a:t> </a:t>
            </a:r>
            <a:r>
              <a:rPr lang="nl-BE" i="0" baseline="0" dirty="0" err="1" smtClean="0"/>
              <a:t>pushed</a:t>
            </a:r>
            <a:r>
              <a:rPr lang="nl-BE" i="0" baseline="0" dirty="0" smtClean="0"/>
              <a:t> the </a:t>
            </a:r>
            <a:r>
              <a:rPr lang="nl-BE" i="0" baseline="0" dirty="0" err="1" smtClean="0"/>
              <a:t>national</a:t>
            </a:r>
            <a:r>
              <a:rPr lang="nl-BE" i="0" baseline="0" dirty="0" smtClean="0"/>
              <a:t> courts </a:t>
            </a:r>
            <a:r>
              <a:rPr lang="nl-BE" i="0" baseline="0" dirty="0" err="1" smtClean="0"/>
              <a:t>to</a:t>
            </a:r>
            <a:r>
              <a:rPr lang="nl-BE" i="0" baseline="0" dirty="0" smtClean="0"/>
              <a:t> alter </a:t>
            </a:r>
            <a:r>
              <a:rPr lang="nl-BE" i="0" baseline="0" dirty="0" err="1" smtClean="0"/>
              <a:t>their</a:t>
            </a:r>
            <a:r>
              <a:rPr lang="nl-BE" i="0" baseline="0" dirty="0" smtClean="0"/>
              <a:t> stance on the matter. In the </a:t>
            </a:r>
            <a:r>
              <a:rPr lang="nl-BE" i="0" baseline="0" dirty="0" err="1" smtClean="0"/>
              <a:t>beginning</a:t>
            </a:r>
            <a:r>
              <a:rPr lang="nl-BE" i="0" baseline="0" dirty="0" smtClean="0"/>
              <a:t> of 2012 </a:t>
            </a:r>
            <a:r>
              <a:rPr lang="nl-BE" i="0" baseline="0" dirty="0" err="1" smtClean="0"/>
              <a:t>several</a:t>
            </a:r>
            <a:r>
              <a:rPr lang="nl-BE" i="0" baseline="0" dirty="0" smtClean="0"/>
              <a:t> planning permits </a:t>
            </a:r>
            <a:r>
              <a:rPr lang="nl-BE" i="0" baseline="0" dirty="0" err="1" smtClean="0"/>
              <a:t>got</a:t>
            </a:r>
            <a:r>
              <a:rPr lang="nl-BE" i="0" baseline="0" dirty="0" smtClean="0"/>
              <a:t> </a:t>
            </a:r>
            <a:r>
              <a:rPr lang="nl-BE" i="0" baseline="0" dirty="0" err="1" smtClean="0"/>
              <a:t>annulled</a:t>
            </a:r>
            <a:r>
              <a:rPr lang="nl-BE" i="0" baseline="0" dirty="0" smtClean="0"/>
              <a:t> </a:t>
            </a:r>
            <a:r>
              <a:rPr lang="nl-BE" i="0" baseline="0" dirty="0" err="1" smtClean="0"/>
              <a:t>because</a:t>
            </a:r>
            <a:r>
              <a:rPr lang="nl-BE" i="0" baseline="0" dirty="0" smtClean="0"/>
              <a:t>, as </a:t>
            </a:r>
            <a:r>
              <a:rPr lang="nl-BE" i="0" baseline="0" dirty="0" err="1" smtClean="0"/>
              <a:t>they</a:t>
            </a:r>
            <a:r>
              <a:rPr lang="nl-BE" i="0" baseline="0" dirty="0" smtClean="0"/>
              <a:t> </a:t>
            </a:r>
            <a:r>
              <a:rPr lang="nl-BE" i="0" baseline="0" dirty="0" err="1" smtClean="0"/>
              <a:t>did</a:t>
            </a:r>
            <a:r>
              <a:rPr lang="nl-BE" i="0" baseline="0" dirty="0" smtClean="0"/>
              <a:t> concern annex II-</a:t>
            </a:r>
            <a:r>
              <a:rPr lang="nl-BE" i="0" baseline="0" dirty="0" err="1" smtClean="0"/>
              <a:t>projects</a:t>
            </a:r>
            <a:r>
              <a:rPr lang="nl-BE" i="0" baseline="0" dirty="0" smtClean="0"/>
              <a:t> </a:t>
            </a:r>
            <a:r>
              <a:rPr lang="nl-BE" i="0" baseline="0" dirty="0" err="1" smtClean="0"/>
              <a:t>that</a:t>
            </a:r>
            <a:r>
              <a:rPr lang="nl-BE" i="0" baseline="0" dirty="0" smtClean="0"/>
              <a:t> </a:t>
            </a:r>
            <a:r>
              <a:rPr lang="nl-BE" i="0" baseline="0" dirty="0" err="1" smtClean="0"/>
              <a:t>did</a:t>
            </a:r>
            <a:r>
              <a:rPr lang="nl-BE" i="0" baseline="0" dirty="0" smtClean="0"/>
              <a:t> </a:t>
            </a:r>
            <a:r>
              <a:rPr lang="nl-BE" i="0" baseline="0" dirty="0" err="1" smtClean="0"/>
              <a:t>not</a:t>
            </a:r>
            <a:r>
              <a:rPr lang="nl-BE" i="0" baseline="0" dirty="0" smtClean="0"/>
              <a:t> </a:t>
            </a:r>
            <a:r>
              <a:rPr lang="nl-BE" i="0" baseline="0" dirty="0" err="1" smtClean="0"/>
              <a:t>surpass</a:t>
            </a:r>
            <a:r>
              <a:rPr lang="nl-BE" i="0" baseline="0" dirty="0" smtClean="0"/>
              <a:t> the </a:t>
            </a:r>
            <a:r>
              <a:rPr lang="nl-BE" i="0" baseline="0" dirty="0" err="1" smtClean="0"/>
              <a:t>national</a:t>
            </a:r>
            <a:r>
              <a:rPr lang="nl-BE" i="0" baseline="0" dirty="0" smtClean="0"/>
              <a:t> </a:t>
            </a:r>
            <a:r>
              <a:rPr lang="nl-BE" i="0" baseline="0" dirty="0" err="1" smtClean="0"/>
              <a:t>thresholds</a:t>
            </a:r>
            <a:r>
              <a:rPr lang="nl-BE" i="0" baseline="0" dirty="0" smtClean="0"/>
              <a:t>. In the wake of the </a:t>
            </a:r>
            <a:r>
              <a:rPr lang="nl-BE" i="0" baseline="0" dirty="0" err="1" smtClean="0"/>
              <a:t>intervening</a:t>
            </a:r>
            <a:r>
              <a:rPr lang="nl-BE" i="0" baseline="0" dirty="0" smtClean="0"/>
              <a:t> ruling of the ECK, </a:t>
            </a:r>
            <a:r>
              <a:rPr lang="nl-BE" i="0" baseline="0" dirty="0" err="1" smtClean="0"/>
              <a:t>it</a:t>
            </a:r>
            <a:r>
              <a:rPr lang="nl-BE" i="0" baseline="0" dirty="0" smtClean="0"/>
              <a:t> </a:t>
            </a:r>
            <a:r>
              <a:rPr lang="nl-BE" i="0" baseline="0" dirty="0" err="1" smtClean="0"/>
              <a:t>became</a:t>
            </a:r>
            <a:r>
              <a:rPr lang="nl-BE" i="0" baseline="0" dirty="0" smtClean="0"/>
              <a:t> </a:t>
            </a:r>
            <a:r>
              <a:rPr lang="nl-BE" i="0" baseline="0" dirty="0" err="1" smtClean="0"/>
              <a:t>clear</a:t>
            </a:r>
            <a:r>
              <a:rPr lang="nl-BE" i="0" baseline="0" dirty="0" smtClean="0"/>
              <a:t> </a:t>
            </a:r>
            <a:r>
              <a:rPr lang="nl-BE" i="0" baseline="0" dirty="0" err="1" smtClean="0"/>
              <a:t>that</a:t>
            </a:r>
            <a:r>
              <a:rPr lang="nl-BE" i="0" baseline="0" dirty="0" smtClean="0"/>
              <a:t> these </a:t>
            </a:r>
            <a:r>
              <a:rPr lang="nl-BE" i="0" baseline="0" dirty="0" err="1" smtClean="0"/>
              <a:t>threshold</a:t>
            </a:r>
            <a:r>
              <a:rPr lang="nl-BE" i="0" baseline="0" dirty="0" smtClean="0"/>
              <a:t> </a:t>
            </a:r>
            <a:r>
              <a:rPr lang="nl-BE" i="0" baseline="0" dirty="0" err="1" smtClean="0"/>
              <a:t>could</a:t>
            </a:r>
            <a:r>
              <a:rPr lang="nl-BE" i="0" baseline="0" dirty="0" smtClean="0"/>
              <a:t> </a:t>
            </a:r>
            <a:r>
              <a:rPr lang="nl-BE" i="0" baseline="0" dirty="0" err="1" smtClean="0"/>
              <a:t>not</a:t>
            </a:r>
            <a:r>
              <a:rPr lang="nl-BE" i="0" baseline="0" dirty="0" smtClean="0"/>
              <a:t> </a:t>
            </a:r>
            <a:r>
              <a:rPr lang="nl-BE" i="0" baseline="0" dirty="0" err="1" smtClean="0"/>
              <a:t>be</a:t>
            </a:r>
            <a:r>
              <a:rPr lang="nl-BE" i="0" baseline="0" dirty="0" smtClean="0"/>
              <a:t> </a:t>
            </a:r>
            <a:r>
              <a:rPr lang="nl-BE" i="0" baseline="0" dirty="0" err="1" smtClean="0"/>
              <a:t>applied</a:t>
            </a:r>
            <a:r>
              <a:rPr lang="nl-BE" i="0" baseline="0" dirty="0" smtClean="0"/>
              <a:t> </a:t>
            </a:r>
            <a:r>
              <a:rPr lang="nl-BE" i="0" baseline="0" dirty="0" err="1" smtClean="0"/>
              <a:t>any</a:t>
            </a:r>
            <a:r>
              <a:rPr lang="nl-BE" i="0" baseline="0" dirty="0" smtClean="0"/>
              <a:t> more as </a:t>
            </a:r>
            <a:r>
              <a:rPr lang="nl-BE" i="0" baseline="0" dirty="0" err="1" smtClean="0"/>
              <a:t>they</a:t>
            </a:r>
            <a:r>
              <a:rPr lang="nl-BE" i="0" baseline="0" dirty="0" smtClean="0"/>
              <a:t> </a:t>
            </a:r>
            <a:r>
              <a:rPr lang="nl-BE" i="0" baseline="0" dirty="0" err="1" smtClean="0"/>
              <a:t>contravened</a:t>
            </a:r>
            <a:r>
              <a:rPr lang="nl-BE" i="0" baseline="0" dirty="0" smtClean="0"/>
              <a:t> EU </a:t>
            </a:r>
            <a:r>
              <a:rPr lang="nl-BE" i="0" baseline="0" dirty="0" err="1" smtClean="0"/>
              <a:t>environmental</a:t>
            </a:r>
            <a:r>
              <a:rPr lang="nl-BE" i="0" baseline="0" dirty="0" smtClean="0"/>
              <a:t> </a:t>
            </a:r>
            <a:r>
              <a:rPr lang="nl-BE" i="0" baseline="0" dirty="0" err="1" smtClean="0"/>
              <a:t>law</a:t>
            </a:r>
            <a:r>
              <a:rPr lang="nl-BE" i="0" baseline="0" dirty="0" smtClean="0"/>
              <a:t>. </a:t>
            </a:r>
            <a:r>
              <a:rPr lang="nl-BE" i="0" baseline="0" dirty="0" err="1" smtClean="0"/>
              <a:t>Hence</a:t>
            </a:r>
            <a:r>
              <a:rPr lang="nl-BE" i="0" baseline="0" dirty="0" smtClean="0"/>
              <a:t>, a lot of </a:t>
            </a:r>
            <a:r>
              <a:rPr lang="nl-BE" i="0" baseline="0" dirty="0" err="1" smtClean="0"/>
              <a:t>legal</a:t>
            </a:r>
            <a:r>
              <a:rPr lang="nl-BE" i="0" baseline="0" dirty="0" smtClean="0"/>
              <a:t> </a:t>
            </a:r>
            <a:r>
              <a:rPr lang="nl-BE" i="0" baseline="0" dirty="0" err="1" smtClean="0"/>
              <a:t>uncertainty</a:t>
            </a:r>
            <a:r>
              <a:rPr lang="nl-BE" i="0" baseline="0" dirty="0" smtClean="0"/>
              <a:t> </a:t>
            </a:r>
            <a:r>
              <a:rPr lang="nl-BE" i="0" baseline="0" dirty="0" err="1" smtClean="0"/>
              <a:t>arose</a:t>
            </a:r>
            <a:r>
              <a:rPr lang="nl-BE" i="0" baseline="0" dirty="0" smtClean="0"/>
              <a:t> in </a:t>
            </a:r>
            <a:r>
              <a:rPr lang="nl-BE" i="0" baseline="0" dirty="0" err="1" smtClean="0"/>
              <a:t>this</a:t>
            </a:r>
            <a:r>
              <a:rPr lang="nl-BE" i="0" baseline="0" dirty="0" smtClean="0"/>
              <a:t> respect.</a:t>
            </a:r>
          </a:p>
          <a:p>
            <a:endParaRPr lang="nl-BE" i="0" baseline="0" dirty="0" smtClean="0"/>
          </a:p>
          <a:p>
            <a:r>
              <a:rPr lang="nl-BE" i="0" baseline="0" dirty="0" err="1" smtClean="0"/>
              <a:t>Lack</a:t>
            </a:r>
            <a:r>
              <a:rPr lang="nl-BE" i="0" baseline="0" dirty="0" smtClean="0"/>
              <a:t> of proper </a:t>
            </a:r>
            <a:r>
              <a:rPr lang="nl-BE" i="0" baseline="0" dirty="0" err="1" smtClean="0"/>
              <a:t>motivation</a:t>
            </a:r>
            <a:r>
              <a:rPr lang="nl-BE" i="0" baseline="0" dirty="0" smtClean="0"/>
              <a:t> </a:t>
            </a:r>
            <a:r>
              <a:rPr lang="nl-BE" i="0" baseline="0" dirty="0" err="1" smtClean="0"/>
              <a:t>threatened</a:t>
            </a:r>
            <a:r>
              <a:rPr lang="nl-BE" i="0" baseline="0" dirty="0" smtClean="0"/>
              <a:t> </a:t>
            </a:r>
            <a:r>
              <a:rPr lang="nl-BE" i="0" baseline="0" dirty="0" err="1" smtClean="0"/>
              <a:t>many</a:t>
            </a:r>
            <a:r>
              <a:rPr lang="nl-BE" i="0" baseline="0" dirty="0" smtClean="0"/>
              <a:t> </a:t>
            </a:r>
            <a:r>
              <a:rPr lang="nl-BE" i="0" baseline="0" dirty="0" err="1" smtClean="0"/>
              <a:t>existing</a:t>
            </a:r>
            <a:r>
              <a:rPr lang="nl-BE" i="0" baseline="0" dirty="0" smtClean="0"/>
              <a:t> </a:t>
            </a:r>
            <a:r>
              <a:rPr lang="nl-BE" i="0" baseline="0" dirty="0" err="1" smtClean="0"/>
              <a:t>and</a:t>
            </a:r>
            <a:r>
              <a:rPr lang="nl-BE" i="0" baseline="0" dirty="0" smtClean="0"/>
              <a:t> </a:t>
            </a:r>
            <a:r>
              <a:rPr lang="nl-BE" i="0" baseline="0" dirty="0" err="1" smtClean="0"/>
              <a:t>future</a:t>
            </a:r>
            <a:r>
              <a:rPr lang="nl-BE" i="0" baseline="0" dirty="0" smtClean="0"/>
              <a:t> permits. In order </a:t>
            </a:r>
            <a:r>
              <a:rPr lang="nl-BE" i="0" baseline="0" dirty="0" err="1" smtClean="0"/>
              <a:t>to</a:t>
            </a:r>
            <a:r>
              <a:rPr lang="nl-BE" i="0" baseline="0" dirty="0" smtClean="0"/>
              <a:t> tackle </a:t>
            </a:r>
            <a:r>
              <a:rPr lang="nl-BE" i="0" baseline="0" dirty="0" err="1" smtClean="0"/>
              <a:t>this</a:t>
            </a:r>
            <a:r>
              <a:rPr lang="nl-BE" i="0" baseline="0" dirty="0" smtClean="0"/>
              <a:t>, the </a:t>
            </a:r>
            <a:r>
              <a:rPr lang="nl-BE" i="0" baseline="0" dirty="0" err="1" smtClean="0"/>
              <a:t>Government</a:t>
            </a:r>
            <a:r>
              <a:rPr lang="nl-BE" i="0" baseline="0" dirty="0" smtClean="0"/>
              <a:t> </a:t>
            </a:r>
            <a:r>
              <a:rPr lang="nl-BE" i="0" baseline="0" dirty="0" err="1" smtClean="0"/>
              <a:t>quickly</a:t>
            </a:r>
            <a:r>
              <a:rPr lang="nl-BE" i="0" baseline="0" dirty="0" smtClean="0"/>
              <a:t> </a:t>
            </a:r>
            <a:r>
              <a:rPr lang="nl-BE" i="0" baseline="0" dirty="0" err="1" smtClean="0"/>
              <a:t>adopted</a:t>
            </a:r>
            <a:r>
              <a:rPr lang="nl-BE" i="0" baseline="0" dirty="0" smtClean="0"/>
              <a:t> a </a:t>
            </a:r>
            <a:r>
              <a:rPr lang="nl-BE" i="0" baseline="0" dirty="0" err="1" smtClean="0"/>
              <a:t>Circular</a:t>
            </a:r>
            <a:r>
              <a:rPr lang="nl-BE" i="0" baseline="0" dirty="0" smtClean="0"/>
              <a:t> </a:t>
            </a:r>
            <a:r>
              <a:rPr lang="nl-BE" i="0" baseline="0" dirty="0" err="1" smtClean="0"/>
              <a:t>pushing</a:t>
            </a:r>
            <a:r>
              <a:rPr lang="nl-BE" i="0" baseline="0" dirty="0" smtClean="0"/>
              <a:t> the competent </a:t>
            </a:r>
            <a:r>
              <a:rPr lang="nl-BE" i="0" baseline="0" dirty="0" err="1" smtClean="0"/>
              <a:t>local</a:t>
            </a:r>
            <a:r>
              <a:rPr lang="nl-BE" i="0" baseline="0" dirty="0" smtClean="0"/>
              <a:t> </a:t>
            </a:r>
            <a:r>
              <a:rPr lang="nl-BE" i="0" baseline="0" dirty="0" err="1" smtClean="0"/>
              <a:t>authorities</a:t>
            </a:r>
            <a:r>
              <a:rPr lang="nl-BE" i="0" baseline="0" dirty="0" smtClean="0"/>
              <a:t> </a:t>
            </a:r>
            <a:r>
              <a:rPr lang="nl-BE" i="0" baseline="0" dirty="0" err="1" smtClean="0"/>
              <a:t>to</a:t>
            </a:r>
            <a:r>
              <a:rPr lang="nl-BE" i="0" baseline="0" dirty="0" smtClean="0"/>
              <a:t> no </a:t>
            </a:r>
            <a:r>
              <a:rPr lang="nl-BE" i="0" baseline="0" dirty="0" err="1" smtClean="0"/>
              <a:t>longer</a:t>
            </a:r>
            <a:r>
              <a:rPr lang="nl-BE" i="0" baseline="0" dirty="0" smtClean="0"/>
              <a:t> make </a:t>
            </a:r>
            <a:r>
              <a:rPr lang="nl-BE" i="0" baseline="0" dirty="0" err="1" smtClean="0"/>
              <a:t>application</a:t>
            </a:r>
            <a:r>
              <a:rPr lang="nl-BE" i="0" baseline="0" dirty="0" smtClean="0"/>
              <a:t> of the </a:t>
            </a:r>
            <a:r>
              <a:rPr lang="nl-BE" i="0" baseline="0" dirty="0" err="1" smtClean="0"/>
              <a:t>illegal</a:t>
            </a:r>
            <a:r>
              <a:rPr lang="nl-BE" i="0" baseline="0" dirty="0" smtClean="0"/>
              <a:t> </a:t>
            </a:r>
            <a:r>
              <a:rPr lang="nl-BE" i="0" baseline="0" dirty="0" err="1" smtClean="0"/>
              <a:t>threshold</a:t>
            </a:r>
            <a:r>
              <a:rPr lang="nl-BE" i="0" baseline="0" dirty="0" smtClean="0"/>
              <a:t> </a:t>
            </a:r>
            <a:r>
              <a:rPr lang="nl-BE" i="0" baseline="0" dirty="0" err="1" smtClean="0"/>
              <a:t>and</a:t>
            </a:r>
            <a:r>
              <a:rPr lang="nl-BE" i="0" baseline="0" dirty="0" smtClean="0"/>
              <a:t>, </a:t>
            </a:r>
            <a:r>
              <a:rPr lang="nl-BE" i="0" baseline="0" dirty="0" err="1" smtClean="0"/>
              <a:t>when</a:t>
            </a:r>
            <a:r>
              <a:rPr lang="nl-BE" i="0" baseline="0" dirty="0" smtClean="0"/>
              <a:t> </a:t>
            </a:r>
            <a:r>
              <a:rPr lang="nl-BE" i="0" baseline="0" dirty="0" err="1" smtClean="0"/>
              <a:t>delivering</a:t>
            </a:r>
            <a:r>
              <a:rPr lang="nl-BE" i="0" baseline="0" dirty="0" smtClean="0"/>
              <a:t> permits, state the </a:t>
            </a:r>
            <a:r>
              <a:rPr lang="nl-BE" i="0" baseline="0" dirty="0" err="1" smtClean="0"/>
              <a:t>reasons</a:t>
            </a:r>
            <a:r>
              <a:rPr lang="nl-BE" i="0" baseline="0" dirty="0" smtClean="0"/>
              <a:t> </a:t>
            </a:r>
            <a:r>
              <a:rPr lang="nl-BE" i="0" baseline="0" dirty="0" err="1" smtClean="0"/>
              <a:t>why</a:t>
            </a:r>
            <a:r>
              <a:rPr lang="nl-BE" i="0" baseline="0" dirty="0" smtClean="0"/>
              <a:t> the project at </a:t>
            </a:r>
            <a:r>
              <a:rPr lang="nl-BE" i="0" baseline="0" dirty="0" err="1" smtClean="0"/>
              <a:t>stake</a:t>
            </a:r>
            <a:r>
              <a:rPr lang="nl-BE" i="0" baseline="0" dirty="0" smtClean="0"/>
              <a:t> </a:t>
            </a:r>
            <a:r>
              <a:rPr lang="nl-BE" i="0" baseline="0" dirty="0" err="1" smtClean="0"/>
              <a:t>did</a:t>
            </a:r>
            <a:r>
              <a:rPr lang="nl-BE" i="0" baseline="0" dirty="0" smtClean="0"/>
              <a:t> </a:t>
            </a:r>
            <a:r>
              <a:rPr lang="nl-BE" i="0" baseline="0" dirty="0" err="1" smtClean="0"/>
              <a:t>not</a:t>
            </a:r>
            <a:r>
              <a:rPr lang="nl-BE" i="0" baseline="0" dirty="0" smtClean="0"/>
              <a:t> </a:t>
            </a:r>
            <a:r>
              <a:rPr lang="nl-BE" i="0" baseline="0" dirty="0" err="1" smtClean="0"/>
              <a:t>give</a:t>
            </a:r>
            <a:r>
              <a:rPr lang="nl-BE" i="0" baseline="0" dirty="0" smtClean="0"/>
              <a:t> </a:t>
            </a:r>
            <a:r>
              <a:rPr lang="nl-BE" i="0" baseline="0" dirty="0" err="1" smtClean="0"/>
              <a:t>rise</a:t>
            </a:r>
            <a:r>
              <a:rPr lang="nl-BE" i="0" baseline="0" dirty="0" smtClean="0"/>
              <a:t> </a:t>
            </a:r>
            <a:r>
              <a:rPr lang="nl-BE" i="0" baseline="0" dirty="0" err="1" smtClean="0"/>
              <a:t>to</a:t>
            </a:r>
            <a:r>
              <a:rPr lang="nl-BE" i="0" baseline="0" dirty="0" smtClean="0"/>
              <a:t> significant </a:t>
            </a:r>
            <a:r>
              <a:rPr lang="nl-BE" i="0" baseline="0" dirty="0" err="1" smtClean="0"/>
              <a:t>environmental</a:t>
            </a:r>
            <a:r>
              <a:rPr lang="nl-BE" i="0" baseline="0" dirty="0" smtClean="0"/>
              <a:t> </a:t>
            </a:r>
            <a:r>
              <a:rPr lang="nl-BE" i="0" baseline="0" dirty="0" err="1" smtClean="0"/>
              <a:t>projects</a:t>
            </a:r>
            <a:r>
              <a:rPr lang="nl-BE" i="0" baseline="0" dirty="0" smtClean="0"/>
              <a:t>. On the </a:t>
            </a:r>
            <a:r>
              <a:rPr lang="nl-BE" i="0" baseline="0" dirty="0" err="1" smtClean="0"/>
              <a:t>downside</a:t>
            </a:r>
            <a:r>
              <a:rPr lang="nl-BE" i="0" baseline="0" dirty="0" smtClean="0"/>
              <a:t>, </a:t>
            </a:r>
            <a:r>
              <a:rPr lang="nl-BE" i="0" baseline="0" dirty="0" err="1" smtClean="0"/>
              <a:t>it</a:t>
            </a:r>
            <a:r>
              <a:rPr lang="nl-BE" i="0" baseline="0" dirty="0" smtClean="0"/>
              <a:t> must </a:t>
            </a:r>
            <a:r>
              <a:rPr lang="nl-BE" i="0" baseline="0" dirty="0" err="1" smtClean="0"/>
              <a:t>be</a:t>
            </a:r>
            <a:r>
              <a:rPr lang="nl-BE" i="0" baseline="0" dirty="0" smtClean="0"/>
              <a:t> </a:t>
            </a:r>
            <a:r>
              <a:rPr lang="nl-BE" i="0" baseline="0" dirty="0" err="1" smtClean="0"/>
              <a:t>noted</a:t>
            </a:r>
            <a:r>
              <a:rPr lang="nl-BE" i="0" baseline="0" dirty="0" smtClean="0"/>
              <a:t> </a:t>
            </a:r>
            <a:r>
              <a:rPr lang="nl-BE" i="0" baseline="0" dirty="0" err="1" smtClean="0"/>
              <a:t>that</a:t>
            </a:r>
            <a:r>
              <a:rPr lang="nl-BE" i="0" baseline="0" dirty="0" smtClean="0"/>
              <a:t>, in the context of the </a:t>
            </a:r>
            <a:r>
              <a:rPr lang="nl-BE" i="0" baseline="0" dirty="0" err="1" smtClean="0"/>
              <a:t>Circular</a:t>
            </a:r>
            <a:r>
              <a:rPr lang="nl-BE" i="0" baseline="0" dirty="0" smtClean="0"/>
              <a:t>, </a:t>
            </a:r>
            <a:r>
              <a:rPr lang="nl-BE" i="0" baseline="0" dirty="0" err="1" smtClean="0"/>
              <a:t>it</a:t>
            </a:r>
            <a:r>
              <a:rPr lang="nl-BE" i="0" baseline="0" dirty="0" smtClean="0"/>
              <a:t> was, </a:t>
            </a:r>
            <a:r>
              <a:rPr lang="nl-BE" i="0" baseline="0" dirty="0" err="1" smtClean="0"/>
              <a:t>legally</a:t>
            </a:r>
            <a:r>
              <a:rPr lang="nl-BE" i="0" baseline="0" dirty="0" smtClean="0"/>
              <a:t> </a:t>
            </a:r>
            <a:r>
              <a:rPr lang="nl-BE" i="0" baseline="0" dirty="0" err="1" smtClean="0"/>
              <a:t>speaking</a:t>
            </a:r>
            <a:r>
              <a:rPr lang="nl-BE" i="0" baseline="0" dirty="0" smtClean="0"/>
              <a:t>, </a:t>
            </a:r>
            <a:r>
              <a:rPr lang="nl-BE" i="0" baseline="0" dirty="0" err="1" smtClean="0"/>
              <a:t>not</a:t>
            </a:r>
            <a:r>
              <a:rPr lang="nl-BE" i="0" baseline="0" dirty="0" smtClean="0"/>
              <a:t> </a:t>
            </a:r>
            <a:r>
              <a:rPr lang="nl-BE" i="0" baseline="0" dirty="0" err="1" smtClean="0"/>
              <a:t>possible</a:t>
            </a:r>
            <a:r>
              <a:rPr lang="nl-BE" i="0" baseline="0" dirty="0" smtClean="0"/>
              <a:t> </a:t>
            </a:r>
            <a:r>
              <a:rPr lang="nl-BE" i="0" baseline="0" dirty="0" err="1" smtClean="0"/>
              <a:t>to</a:t>
            </a:r>
            <a:r>
              <a:rPr lang="nl-BE" i="0" baseline="0" dirty="0" smtClean="0"/>
              <a:t> </a:t>
            </a:r>
            <a:r>
              <a:rPr lang="nl-BE" i="0" baseline="0" dirty="0" err="1" smtClean="0"/>
              <a:t>oblige</a:t>
            </a:r>
            <a:r>
              <a:rPr lang="nl-BE" i="0" baseline="0" dirty="0" smtClean="0"/>
              <a:t> the </a:t>
            </a:r>
            <a:r>
              <a:rPr lang="nl-BE" i="0" baseline="0" dirty="0" err="1" smtClean="0"/>
              <a:t>developer</a:t>
            </a:r>
            <a:r>
              <a:rPr lang="nl-BE" i="0" baseline="0" dirty="0" smtClean="0"/>
              <a:t> </a:t>
            </a:r>
            <a:r>
              <a:rPr lang="nl-BE" i="0" baseline="0" dirty="0" err="1" smtClean="0"/>
              <a:t>to</a:t>
            </a:r>
            <a:r>
              <a:rPr lang="nl-BE" i="0" baseline="0" dirty="0" smtClean="0"/>
              <a:t> </a:t>
            </a:r>
            <a:r>
              <a:rPr lang="nl-BE" i="0" baseline="0" dirty="0" err="1" smtClean="0"/>
              <a:t>provide</a:t>
            </a:r>
            <a:r>
              <a:rPr lang="nl-BE" i="0" baseline="0" dirty="0" smtClean="0"/>
              <a:t> </a:t>
            </a:r>
            <a:r>
              <a:rPr lang="nl-BE" i="0" baseline="0" dirty="0" err="1" smtClean="0"/>
              <a:t>additional</a:t>
            </a:r>
            <a:r>
              <a:rPr lang="nl-BE" i="0" baseline="0" dirty="0" smtClean="0"/>
              <a:t> information </a:t>
            </a:r>
            <a:r>
              <a:rPr lang="nl-BE" i="0" baseline="0" dirty="0" err="1" smtClean="0"/>
              <a:t>about</a:t>
            </a:r>
            <a:r>
              <a:rPr lang="nl-BE" i="0" baseline="0" dirty="0" smtClean="0"/>
              <a:t> the </a:t>
            </a:r>
            <a:r>
              <a:rPr lang="nl-BE" i="0" baseline="0" dirty="0" err="1" smtClean="0"/>
              <a:t>effects</a:t>
            </a:r>
            <a:r>
              <a:rPr lang="nl-BE" i="0" baseline="0" dirty="0" smtClean="0"/>
              <a:t>. A </a:t>
            </a:r>
            <a:r>
              <a:rPr lang="nl-BE" i="0" baseline="0" dirty="0" err="1" smtClean="0"/>
              <a:t>rather</a:t>
            </a:r>
            <a:r>
              <a:rPr lang="nl-BE" i="0" baseline="0" dirty="0" smtClean="0"/>
              <a:t> </a:t>
            </a:r>
            <a:r>
              <a:rPr lang="nl-BE" i="0" baseline="0" dirty="0" err="1" smtClean="0"/>
              <a:t>formalistic</a:t>
            </a:r>
            <a:r>
              <a:rPr lang="nl-BE" i="0" baseline="0" dirty="0" smtClean="0"/>
              <a:t> approach.</a:t>
            </a:r>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22</a:t>
            </a:fld>
            <a:endParaRPr lang="nl-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0" baseline="0" dirty="0" err="1" smtClean="0"/>
              <a:t>Yet</a:t>
            </a:r>
            <a:r>
              <a:rPr lang="nl-BE" i="0" baseline="0" dirty="0" smtClean="0"/>
              <a:t>, in order </a:t>
            </a:r>
            <a:r>
              <a:rPr lang="nl-BE" i="0" baseline="0" dirty="0" err="1" smtClean="0"/>
              <a:t>to</a:t>
            </a:r>
            <a:r>
              <a:rPr lang="nl-BE" i="0" baseline="0" dirty="0" smtClean="0"/>
              <a:t> </a:t>
            </a:r>
            <a:r>
              <a:rPr lang="nl-BE" i="0" baseline="0" dirty="0" err="1" smtClean="0"/>
              <a:t>come</a:t>
            </a:r>
            <a:r>
              <a:rPr lang="nl-BE" i="0" baseline="0" dirty="0" smtClean="0"/>
              <a:t> forward </a:t>
            </a:r>
            <a:r>
              <a:rPr lang="nl-BE" i="0" baseline="0" dirty="0" err="1" smtClean="0"/>
              <a:t>to</a:t>
            </a:r>
            <a:r>
              <a:rPr lang="nl-BE" i="0" baseline="0" dirty="0" smtClean="0"/>
              <a:t> the </a:t>
            </a:r>
            <a:r>
              <a:rPr lang="nl-BE" i="0" baseline="0" dirty="0" err="1" smtClean="0"/>
              <a:t>remarks</a:t>
            </a:r>
            <a:r>
              <a:rPr lang="nl-BE" i="0" baseline="0" dirty="0" smtClean="0"/>
              <a:t> of the European </a:t>
            </a:r>
            <a:r>
              <a:rPr lang="nl-BE" i="0" baseline="0" dirty="0" err="1" smtClean="0"/>
              <a:t>Commission</a:t>
            </a:r>
            <a:r>
              <a:rPr lang="nl-BE" i="0" baseline="0" dirty="0" smtClean="0"/>
              <a:t>, the </a:t>
            </a:r>
            <a:r>
              <a:rPr lang="nl-BE" i="0" baseline="0" dirty="0" err="1" smtClean="0"/>
              <a:t>Flemish</a:t>
            </a:r>
            <a:r>
              <a:rPr lang="nl-BE" i="0" baseline="0" dirty="0" smtClean="0"/>
              <a:t> </a:t>
            </a:r>
            <a:r>
              <a:rPr lang="nl-BE" i="0" baseline="0" dirty="0" err="1" smtClean="0"/>
              <a:t>government</a:t>
            </a:r>
            <a:r>
              <a:rPr lang="nl-BE" i="0" baseline="0" dirty="0" smtClean="0"/>
              <a:t> </a:t>
            </a:r>
            <a:r>
              <a:rPr lang="nl-BE" i="0" baseline="0" dirty="0" err="1" smtClean="0"/>
              <a:t>modified</a:t>
            </a:r>
            <a:r>
              <a:rPr lang="nl-BE" i="0" baseline="0" dirty="0" smtClean="0"/>
              <a:t> the </a:t>
            </a:r>
            <a:r>
              <a:rPr lang="nl-BE" i="0" baseline="0" dirty="0" err="1" smtClean="0"/>
              <a:t>regulatory</a:t>
            </a:r>
            <a:r>
              <a:rPr lang="nl-BE" i="0" baseline="0" dirty="0" smtClean="0"/>
              <a:t> </a:t>
            </a:r>
            <a:r>
              <a:rPr lang="nl-BE" i="0" baseline="0" dirty="0" err="1" smtClean="0"/>
              <a:t>framework</a:t>
            </a:r>
            <a:r>
              <a:rPr lang="nl-BE" i="0" baseline="0" dirty="0" smtClean="0"/>
              <a:t> </a:t>
            </a:r>
            <a:r>
              <a:rPr lang="nl-BE" i="0" baseline="0" dirty="0" err="1" smtClean="0"/>
              <a:t>and</a:t>
            </a:r>
            <a:r>
              <a:rPr lang="nl-BE" i="0" baseline="0" dirty="0" smtClean="0"/>
              <a:t> </a:t>
            </a:r>
            <a:r>
              <a:rPr lang="nl-BE" i="0" baseline="0" dirty="0" err="1" smtClean="0"/>
              <a:t>introduced</a:t>
            </a:r>
            <a:r>
              <a:rPr lang="nl-BE" i="0" baseline="0" dirty="0" smtClean="0"/>
              <a:t> a </a:t>
            </a:r>
            <a:r>
              <a:rPr lang="nl-BE" i="0" baseline="0" dirty="0" err="1" smtClean="0"/>
              <a:t>simplified</a:t>
            </a:r>
            <a:r>
              <a:rPr lang="nl-BE" i="0" baseline="0" dirty="0" smtClean="0"/>
              <a:t> assessment procedure.</a:t>
            </a:r>
          </a:p>
          <a:p>
            <a:endParaRPr lang="nl-BE" i="0" baseline="0" dirty="0" smtClean="0"/>
          </a:p>
          <a:p>
            <a:r>
              <a:rPr lang="en-US" i="0" baseline="0" dirty="0" smtClean="0"/>
              <a:t>First, a new Annex III was included in the case law, this time without thresholds.</a:t>
            </a:r>
          </a:p>
          <a:p>
            <a:r>
              <a:rPr lang="en-US" i="0" baseline="0" dirty="0" smtClean="0"/>
              <a:t>Second, developers are, from this year on, obliged to provide the CA with a environmental information assessing the possible effects of such projects.</a:t>
            </a:r>
          </a:p>
          <a:p>
            <a:r>
              <a:rPr lang="en-US" i="0" baseline="0" dirty="0" smtClean="0"/>
              <a:t>Third, all competent civil servants, are new required to issue a formal screening decision when checking the completeness of the application for a development consent or permit. Problem is that, at that time, no consultation with other competent authorities had taken place and thus, this new approach presupposes that these civil servants are capable of assessing these impacts.</a:t>
            </a:r>
          </a:p>
          <a:p>
            <a:r>
              <a:rPr lang="en-US" i="0" baseline="0" dirty="0" smtClean="0"/>
              <a:t>Fourth, in the hypothesis of a positive screening decision, a new application of a more extensive screening procedure needs to be filed. If, however, no EIA is necessary, the consent proceedings can merely proceed.</a:t>
            </a:r>
          </a:p>
          <a:p>
            <a:endParaRPr lang="en-US" i="0" baseline="0" dirty="0" smtClean="0"/>
          </a:p>
          <a:p>
            <a:r>
              <a:rPr lang="en-US" i="0" baseline="0" dirty="0" smtClean="0"/>
              <a:t>Logical response, yet it remains to be seen whether the local civil servants will really be able and competent to asses whether or not a Annex II project can give rise to significant effects. </a:t>
            </a:r>
          </a:p>
          <a:p>
            <a:endParaRPr lang="en-US" i="0" baseline="0" dirty="0" smtClean="0"/>
          </a:p>
          <a:p>
            <a:endParaRPr lang="nl-BE" i="0" baseline="0"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23</a:t>
            </a:fld>
            <a:endParaRPr lang="nl-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0" dirty="0" err="1" smtClean="0"/>
              <a:t>So</a:t>
            </a:r>
            <a:r>
              <a:rPr lang="nl-BE" b="0" dirty="0" smtClean="0"/>
              <a:t>, </a:t>
            </a:r>
            <a:r>
              <a:rPr lang="nl-BE" b="0" dirty="0" err="1" smtClean="0"/>
              <a:t>where</a:t>
            </a:r>
            <a:r>
              <a:rPr lang="nl-BE" b="0" dirty="0" smtClean="0"/>
              <a:t> do we stand </a:t>
            </a:r>
            <a:r>
              <a:rPr lang="nl-BE" b="0" dirty="0" err="1" smtClean="0"/>
              <a:t>today</a:t>
            </a:r>
            <a:r>
              <a:rPr lang="nl-BE" b="0" dirty="0" smtClean="0"/>
              <a:t>?</a:t>
            </a:r>
            <a:endParaRPr lang="nl-BE" b="0" dirty="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24</a:t>
            </a:fld>
            <a:endParaRPr lang="nl-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0" baseline="0" dirty="0" smtClean="0"/>
              <a:t>On the </a:t>
            </a:r>
            <a:r>
              <a:rPr lang="nl-BE" i="0" baseline="0" dirty="0" err="1" smtClean="0"/>
              <a:t>upside</a:t>
            </a:r>
            <a:r>
              <a:rPr lang="nl-BE" i="0" baseline="0" dirty="0" smtClean="0"/>
              <a:t>, i </a:t>
            </a:r>
            <a:r>
              <a:rPr lang="nl-BE" i="0" baseline="0" dirty="0" err="1" smtClean="0"/>
              <a:t>can</a:t>
            </a:r>
            <a:r>
              <a:rPr lang="nl-BE" i="0" baseline="0" dirty="0" smtClean="0"/>
              <a:t> </a:t>
            </a:r>
            <a:r>
              <a:rPr lang="nl-BE" i="0" baseline="0" dirty="0" err="1" smtClean="0"/>
              <a:t>not</a:t>
            </a:r>
            <a:r>
              <a:rPr lang="nl-BE" i="0" baseline="0" dirty="0" smtClean="0"/>
              <a:t> </a:t>
            </a:r>
            <a:r>
              <a:rPr lang="nl-BE" i="0" baseline="0" dirty="0" err="1" smtClean="0"/>
              <a:t>that</a:t>
            </a:r>
            <a:r>
              <a:rPr lang="nl-BE" i="0" baseline="0" dirty="0" smtClean="0"/>
              <a:t>, </a:t>
            </a:r>
            <a:r>
              <a:rPr lang="nl-BE" i="0" baseline="0" dirty="0" err="1" smtClean="0"/>
              <a:t>according</a:t>
            </a:r>
            <a:r>
              <a:rPr lang="nl-BE" i="0" baseline="0" dirty="0" smtClean="0"/>
              <a:t> </a:t>
            </a:r>
            <a:r>
              <a:rPr lang="nl-BE" i="0" baseline="0" dirty="0" err="1" smtClean="0"/>
              <a:t>to</a:t>
            </a:r>
            <a:r>
              <a:rPr lang="nl-BE" i="0" baseline="0" dirty="0" smtClean="0"/>
              <a:t> the recent COWI-</a:t>
            </a:r>
            <a:r>
              <a:rPr lang="nl-BE" i="0" baseline="0" dirty="0" err="1" smtClean="0"/>
              <a:t>study</a:t>
            </a:r>
            <a:r>
              <a:rPr lang="nl-BE" i="0" baseline="0" dirty="0" smtClean="0"/>
              <a:t>, order </a:t>
            </a:r>
            <a:r>
              <a:rPr lang="nl-BE" i="0" baseline="0" dirty="0" err="1" smtClean="0"/>
              <a:t>by</a:t>
            </a:r>
            <a:r>
              <a:rPr lang="nl-BE" i="0" baseline="0" dirty="0" smtClean="0"/>
              <a:t> the European </a:t>
            </a:r>
            <a:r>
              <a:rPr lang="nl-BE" i="0" baseline="0" dirty="0" err="1" smtClean="0"/>
              <a:t>Commission</a:t>
            </a:r>
            <a:r>
              <a:rPr lang="nl-BE" i="0" baseline="0" dirty="0" smtClean="0"/>
              <a:t>, </a:t>
            </a:r>
            <a:r>
              <a:rPr lang="nl-BE" i="0" baseline="0" dirty="0" err="1" smtClean="0"/>
              <a:t>unsystematic</a:t>
            </a:r>
            <a:r>
              <a:rPr lang="nl-BE" i="0" baseline="0" dirty="0" smtClean="0"/>
              <a:t> screening is no </a:t>
            </a:r>
            <a:r>
              <a:rPr lang="nl-BE" i="0" baseline="0" dirty="0" err="1" smtClean="0"/>
              <a:t>longer</a:t>
            </a:r>
            <a:r>
              <a:rPr lang="nl-BE" i="0" baseline="0" dirty="0" smtClean="0"/>
              <a:t> </a:t>
            </a:r>
            <a:r>
              <a:rPr lang="nl-BE" i="0" baseline="0" dirty="0" err="1" smtClean="0"/>
              <a:t>one</a:t>
            </a:r>
            <a:r>
              <a:rPr lang="nl-BE" i="0" baseline="0" dirty="0" smtClean="0"/>
              <a:t> of the major </a:t>
            </a:r>
            <a:r>
              <a:rPr lang="nl-BE" i="0" baseline="0" dirty="0" err="1" smtClean="0"/>
              <a:t>problems</a:t>
            </a:r>
            <a:r>
              <a:rPr lang="nl-BE" i="0" baseline="0" dirty="0" smtClean="0"/>
              <a:t> in the </a:t>
            </a:r>
            <a:r>
              <a:rPr lang="nl-BE" i="0" baseline="0" dirty="0" err="1" smtClean="0"/>
              <a:t>application</a:t>
            </a:r>
            <a:r>
              <a:rPr lang="nl-BE" i="0" baseline="0" dirty="0" smtClean="0"/>
              <a:t> of the EIA Directive.</a:t>
            </a:r>
          </a:p>
          <a:p>
            <a:endParaRPr lang="nl-BE" i="0" baseline="0" dirty="0" smtClean="0"/>
          </a:p>
          <a:p>
            <a:r>
              <a:rPr lang="nl-BE" i="0" baseline="0" dirty="0" err="1" smtClean="0"/>
              <a:t>Which</a:t>
            </a:r>
            <a:r>
              <a:rPr lang="nl-BE" i="0" baseline="0" dirty="0" smtClean="0"/>
              <a:t> factors are </a:t>
            </a:r>
            <a:r>
              <a:rPr lang="nl-BE" i="0" baseline="0" dirty="0" err="1" smtClean="0"/>
              <a:t>invoked</a:t>
            </a:r>
            <a:r>
              <a:rPr lang="nl-BE" i="0" baseline="0" dirty="0" smtClean="0"/>
              <a:t> </a:t>
            </a:r>
            <a:r>
              <a:rPr lang="nl-BE" i="0" baseline="0" dirty="0" err="1" smtClean="0"/>
              <a:t>to</a:t>
            </a:r>
            <a:r>
              <a:rPr lang="nl-BE" i="0" baseline="0" dirty="0" smtClean="0"/>
              <a:t> </a:t>
            </a:r>
            <a:r>
              <a:rPr lang="nl-BE" i="0" baseline="0" dirty="0" err="1" smtClean="0"/>
              <a:t>substantiate</a:t>
            </a:r>
            <a:r>
              <a:rPr lang="nl-BE" i="0" baseline="0" dirty="0" smtClean="0"/>
              <a:t> these </a:t>
            </a:r>
            <a:r>
              <a:rPr lang="nl-BE" i="0" baseline="0" dirty="0" err="1" smtClean="0"/>
              <a:t>findings</a:t>
            </a:r>
            <a:r>
              <a:rPr lang="nl-BE" i="0" baseline="0" dirty="0" smtClean="0"/>
              <a:t>?</a:t>
            </a:r>
          </a:p>
          <a:p>
            <a:endParaRPr lang="nl-BE" i="0" baseline="0" dirty="0" smtClean="0"/>
          </a:p>
          <a:p>
            <a:r>
              <a:rPr lang="en-US" i="0" baseline="0" dirty="0" smtClean="0"/>
              <a:t>First, there’s the simple fact that the numbers of screenings are increasing (2005-2008): 27.400 </a:t>
            </a:r>
            <a:r>
              <a:rPr lang="en-US" i="0" baseline="0" dirty="0" err="1" smtClean="0"/>
              <a:t>til</a:t>
            </a:r>
            <a:r>
              <a:rPr lang="en-US" i="0" baseline="0" dirty="0" smtClean="0"/>
              <a:t> 33.800 screenings + 10% positive screening decisions. </a:t>
            </a:r>
          </a:p>
          <a:p>
            <a:r>
              <a:rPr lang="en-US" i="0" baseline="0" dirty="0" smtClean="0"/>
              <a:t>Second, at least in some MS the combined application of several approaches has lead to a refined screening function (</a:t>
            </a:r>
            <a:r>
              <a:rPr lang="en-US" i="0" baseline="0" dirty="0" err="1" smtClean="0"/>
              <a:t>eg</a:t>
            </a:r>
            <a:r>
              <a:rPr lang="en-US" i="0" baseline="0" dirty="0" smtClean="0"/>
              <a:t> Sweden)</a:t>
            </a:r>
          </a:p>
          <a:p>
            <a:r>
              <a:rPr lang="en-US" i="0" baseline="0" dirty="0" smtClean="0"/>
              <a:t>Third, interestingly so, a majority of the new MS employ a combination of thresholds and ad hoc-screening (Latvia, Poland and Czech Republic, COWI-report, 2009)</a:t>
            </a:r>
          </a:p>
          <a:p>
            <a:r>
              <a:rPr lang="en-US" i="0" baseline="0" dirty="0" smtClean="0"/>
              <a:t>Last, the usefulness of the screening mechanisms is confirmed by the results of the public consultation on the review of the EIA-Directive (2010 – 75%)</a:t>
            </a:r>
          </a:p>
          <a:p>
            <a:endParaRPr lang="nl-BE" i="0" baseline="0"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25</a:t>
            </a:fld>
            <a:endParaRPr lang="nl-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0" baseline="0" dirty="0" err="1" smtClean="0"/>
              <a:t>Yet</a:t>
            </a:r>
            <a:r>
              <a:rPr lang="nl-BE" i="0" baseline="0" dirty="0" smtClean="0"/>
              <a:t>, </a:t>
            </a:r>
            <a:r>
              <a:rPr lang="nl-BE" i="0" baseline="0" dirty="0" err="1" smtClean="0"/>
              <a:t>this</a:t>
            </a:r>
            <a:r>
              <a:rPr lang="nl-BE" i="0" baseline="0" dirty="0" smtClean="0"/>
              <a:t> </a:t>
            </a:r>
            <a:r>
              <a:rPr lang="nl-BE" i="0" baseline="0" dirty="0" err="1" smtClean="0"/>
              <a:t>positive</a:t>
            </a:r>
            <a:r>
              <a:rPr lang="nl-BE" i="0" baseline="0" dirty="0" smtClean="0"/>
              <a:t> pictures </a:t>
            </a:r>
            <a:r>
              <a:rPr lang="nl-BE" i="0" baseline="0" dirty="0" err="1" smtClean="0"/>
              <a:t>needs</a:t>
            </a:r>
            <a:r>
              <a:rPr lang="nl-BE" i="0" baseline="0" dirty="0" smtClean="0"/>
              <a:t> </a:t>
            </a:r>
            <a:r>
              <a:rPr lang="nl-BE" i="0" baseline="0" dirty="0" err="1" smtClean="0"/>
              <a:t>some</a:t>
            </a:r>
            <a:r>
              <a:rPr lang="nl-BE" i="0" baseline="0" dirty="0" smtClean="0"/>
              <a:t> </a:t>
            </a:r>
            <a:r>
              <a:rPr lang="nl-BE" i="0" baseline="0" dirty="0" err="1" smtClean="0"/>
              <a:t>adjustment</a:t>
            </a:r>
            <a:r>
              <a:rPr lang="nl-BE" i="0" baseline="0" dirty="0" smtClean="0"/>
              <a:t>. </a:t>
            </a:r>
          </a:p>
          <a:p>
            <a:endParaRPr lang="nl-BE" i="0" baseline="0" dirty="0" smtClean="0"/>
          </a:p>
          <a:p>
            <a:r>
              <a:rPr lang="en-US" i="0" baseline="0" dirty="0" smtClean="0"/>
              <a:t>Failures as to the screening process requirements constitute the most significant and recurring problem: 69% of infringement cases concerns the incorrect implementation of the screening provisions. All in all, it encompasses 80 % of all EU Court-cases).</a:t>
            </a:r>
          </a:p>
          <a:p>
            <a:endParaRPr lang="en-US" i="0" baseline="0" dirty="0" smtClean="0"/>
          </a:p>
          <a:p>
            <a:r>
              <a:rPr lang="nl-BE" i="0" baseline="0" dirty="0" smtClean="0"/>
              <a:t>According </a:t>
            </a:r>
            <a:r>
              <a:rPr lang="nl-BE" i="0" baseline="0" dirty="0" err="1" smtClean="0"/>
              <a:t>to</a:t>
            </a:r>
            <a:r>
              <a:rPr lang="nl-BE" i="0" baseline="0" dirty="0" smtClean="0"/>
              <a:t> a more recent report of the </a:t>
            </a:r>
            <a:r>
              <a:rPr lang="nl-BE" i="0" baseline="0" dirty="0" err="1" smtClean="0"/>
              <a:t>Commission</a:t>
            </a:r>
            <a:r>
              <a:rPr lang="nl-BE" i="0" baseline="0" dirty="0" smtClean="0"/>
              <a:t>, smaller </a:t>
            </a:r>
            <a:r>
              <a:rPr lang="nl-BE" i="0" baseline="0" dirty="0" err="1" smtClean="0"/>
              <a:t>projects</a:t>
            </a:r>
            <a:r>
              <a:rPr lang="nl-BE" i="0" baseline="0" dirty="0" smtClean="0"/>
              <a:t> </a:t>
            </a:r>
            <a:r>
              <a:rPr lang="nl-BE" i="0" baseline="0" dirty="0" err="1" smtClean="0"/>
              <a:t>with</a:t>
            </a:r>
            <a:r>
              <a:rPr lang="nl-BE" i="0" baseline="0" dirty="0" smtClean="0"/>
              <a:t> significant impacts escape </a:t>
            </a:r>
            <a:r>
              <a:rPr lang="nl-BE" i="0" baseline="0" dirty="0" err="1" smtClean="0"/>
              <a:t>still</a:t>
            </a:r>
            <a:r>
              <a:rPr lang="nl-BE" i="0" baseline="0" dirty="0" smtClean="0"/>
              <a:t> escape EIA in </a:t>
            </a:r>
            <a:r>
              <a:rPr lang="nl-BE" i="0" baseline="0" dirty="0" err="1" smtClean="0"/>
              <a:t>many</a:t>
            </a:r>
            <a:r>
              <a:rPr lang="nl-BE" i="0" baseline="0" dirty="0" smtClean="0"/>
              <a:t> Member </a:t>
            </a:r>
            <a:r>
              <a:rPr lang="nl-BE" i="0" baseline="0" dirty="0" err="1" smtClean="0"/>
              <a:t>States</a:t>
            </a:r>
            <a:r>
              <a:rPr lang="nl-BE" i="0" baseline="0" dirty="0" smtClean="0"/>
              <a:t>, </a:t>
            </a:r>
            <a:r>
              <a:rPr lang="nl-BE" i="0" baseline="0" dirty="0" err="1" smtClean="0"/>
              <a:t>leading</a:t>
            </a:r>
            <a:r>
              <a:rPr lang="nl-BE" i="0" baseline="0" dirty="0" smtClean="0"/>
              <a:t> </a:t>
            </a:r>
            <a:r>
              <a:rPr lang="nl-BE" i="0" baseline="0" dirty="0" err="1" smtClean="0"/>
              <a:t>to</a:t>
            </a:r>
            <a:r>
              <a:rPr lang="nl-BE" i="0" baseline="0" dirty="0" smtClean="0"/>
              <a:t> </a:t>
            </a:r>
            <a:r>
              <a:rPr lang="nl-BE" i="0" baseline="0" dirty="0" err="1" smtClean="0"/>
              <a:t>an</a:t>
            </a:r>
            <a:r>
              <a:rPr lang="nl-BE" i="0" baseline="0" dirty="0" smtClean="0"/>
              <a:t> absence of </a:t>
            </a:r>
            <a:r>
              <a:rPr lang="nl-BE" i="0" baseline="0" dirty="0" err="1" smtClean="0"/>
              <a:t>mitigation</a:t>
            </a:r>
            <a:r>
              <a:rPr lang="nl-BE" i="0" baseline="0" dirty="0" smtClean="0"/>
              <a:t> </a:t>
            </a:r>
            <a:r>
              <a:rPr lang="nl-BE" i="0" baseline="0" dirty="0" err="1" smtClean="0"/>
              <a:t>measures</a:t>
            </a:r>
            <a:r>
              <a:rPr lang="nl-BE" i="0" baseline="0" dirty="0" smtClean="0"/>
              <a:t> </a:t>
            </a:r>
            <a:r>
              <a:rPr lang="nl-BE" i="0" baseline="0" dirty="0" err="1" smtClean="0"/>
              <a:t>and</a:t>
            </a:r>
            <a:r>
              <a:rPr lang="nl-BE" i="0" baseline="0" dirty="0" smtClean="0"/>
              <a:t> </a:t>
            </a:r>
            <a:r>
              <a:rPr lang="nl-BE" i="0" baseline="0" dirty="0" err="1" smtClean="0"/>
              <a:t>lack</a:t>
            </a:r>
            <a:r>
              <a:rPr lang="nl-BE" i="0" baseline="0" dirty="0" smtClean="0"/>
              <a:t> of a well </a:t>
            </a:r>
            <a:r>
              <a:rPr lang="nl-BE" i="0" baseline="0" dirty="0" err="1" smtClean="0"/>
              <a:t>informed</a:t>
            </a:r>
            <a:r>
              <a:rPr lang="nl-BE" i="0" baseline="0" dirty="0" smtClean="0"/>
              <a:t> </a:t>
            </a:r>
            <a:r>
              <a:rPr lang="nl-BE" i="0" baseline="0" dirty="0" err="1" smtClean="0"/>
              <a:t>decision</a:t>
            </a:r>
            <a:r>
              <a:rPr lang="nl-BE" i="0" baseline="0" dirty="0" smtClean="0"/>
              <a:t> making </a:t>
            </a:r>
            <a:r>
              <a:rPr lang="nl-BE" i="0" baseline="0" dirty="0" err="1" smtClean="0"/>
              <a:t>process</a:t>
            </a:r>
            <a:r>
              <a:rPr lang="nl-BE" i="0" baseline="0" dirty="0" smtClean="0"/>
              <a:t>. At the </a:t>
            </a:r>
            <a:r>
              <a:rPr lang="nl-BE" i="0" baseline="0" dirty="0" err="1" smtClean="0"/>
              <a:t>same</a:t>
            </a:r>
            <a:r>
              <a:rPr lang="nl-BE" i="0" baseline="0" dirty="0" smtClean="0"/>
              <a:t> </a:t>
            </a:r>
            <a:r>
              <a:rPr lang="nl-BE" i="0" baseline="0" dirty="0" err="1" smtClean="0"/>
              <a:t>tine</a:t>
            </a:r>
            <a:r>
              <a:rPr lang="nl-BE" i="0" baseline="0" dirty="0" smtClean="0"/>
              <a:t>, in </a:t>
            </a:r>
            <a:r>
              <a:rPr lang="nl-BE" i="0" baseline="0" dirty="0" err="1" smtClean="0"/>
              <a:t>other</a:t>
            </a:r>
            <a:r>
              <a:rPr lang="nl-BE" i="0" baseline="0" dirty="0" smtClean="0"/>
              <a:t> MS </a:t>
            </a:r>
            <a:r>
              <a:rPr lang="nl-BE" i="0" baseline="0" dirty="0" err="1" smtClean="0"/>
              <a:t>some</a:t>
            </a:r>
            <a:r>
              <a:rPr lang="nl-BE" i="0" baseline="0" dirty="0" smtClean="0"/>
              <a:t> </a:t>
            </a:r>
            <a:r>
              <a:rPr lang="nl-BE" i="0" baseline="0" dirty="0" err="1" smtClean="0"/>
              <a:t>projects</a:t>
            </a:r>
            <a:r>
              <a:rPr lang="nl-BE" i="0" baseline="0" dirty="0" smtClean="0"/>
              <a:t> </a:t>
            </a:r>
            <a:r>
              <a:rPr lang="nl-BE" i="0" baseline="0" dirty="0" err="1" smtClean="0"/>
              <a:t>with</a:t>
            </a:r>
            <a:r>
              <a:rPr lang="nl-BE" i="0" baseline="0" dirty="0" smtClean="0"/>
              <a:t> minor </a:t>
            </a:r>
            <a:r>
              <a:rPr lang="nl-BE" i="0" baseline="0" dirty="0" err="1" smtClean="0"/>
              <a:t>environmental</a:t>
            </a:r>
            <a:r>
              <a:rPr lang="nl-BE" i="0" baseline="0" dirty="0" smtClean="0"/>
              <a:t> impact </a:t>
            </a:r>
            <a:r>
              <a:rPr lang="nl-BE" i="0" baseline="0" dirty="0" err="1" smtClean="0"/>
              <a:t>may</a:t>
            </a:r>
            <a:r>
              <a:rPr lang="nl-BE" i="0" baseline="0" dirty="0" smtClean="0"/>
              <a:t> </a:t>
            </a:r>
            <a:r>
              <a:rPr lang="nl-BE" i="0" baseline="0" dirty="0" err="1" smtClean="0"/>
              <a:t>be</a:t>
            </a:r>
            <a:r>
              <a:rPr lang="nl-BE" i="0" baseline="0" dirty="0" smtClean="0"/>
              <a:t> subject </a:t>
            </a:r>
            <a:r>
              <a:rPr lang="nl-BE" i="0" baseline="0" dirty="0" err="1" smtClean="0"/>
              <a:t>to</a:t>
            </a:r>
            <a:r>
              <a:rPr lang="nl-BE" i="0" baseline="0" dirty="0" smtClean="0"/>
              <a:t> </a:t>
            </a:r>
            <a:r>
              <a:rPr lang="nl-BE" i="0" baseline="0" dirty="0" err="1" smtClean="0"/>
              <a:t>EIAs</a:t>
            </a:r>
            <a:r>
              <a:rPr lang="nl-BE" i="0" baseline="0" dirty="0" smtClean="0"/>
              <a:t> </a:t>
            </a:r>
            <a:r>
              <a:rPr lang="nl-BE" i="0" baseline="0" dirty="0" err="1" smtClean="0"/>
              <a:t>while</a:t>
            </a:r>
            <a:r>
              <a:rPr lang="nl-BE" i="0" baseline="0" dirty="0" smtClean="0"/>
              <a:t> the benefits of </a:t>
            </a:r>
            <a:r>
              <a:rPr lang="nl-BE" i="0" baseline="0" dirty="0" err="1" smtClean="0"/>
              <a:t>such</a:t>
            </a:r>
            <a:r>
              <a:rPr lang="nl-BE" i="0" baseline="0" dirty="0" smtClean="0"/>
              <a:t> </a:t>
            </a:r>
            <a:r>
              <a:rPr lang="nl-BE" i="0" baseline="0" dirty="0" err="1" smtClean="0"/>
              <a:t>EIAs</a:t>
            </a:r>
            <a:r>
              <a:rPr lang="nl-BE" i="0" baseline="0" dirty="0" smtClean="0"/>
              <a:t>  are </a:t>
            </a:r>
            <a:r>
              <a:rPr lang="nl-BE" i="0" baseline="0" dirty="0" err="1" smtClean="0"/>
              <a:t>limited</a:t>
            </a:r>
            <a:r>
              <a:rPr lang="nl-BE" i="0" baseline="0" dirty="0" smtClean="0"/>
              <a:t> </a:t>
            </a:r>
            <a:r>
              <a:rPr lang="nl-BE" i="0" baseline="0" dirty="0" err="1" smtClean="0"/>
              <a:t>when</a:t>
            </a:r>
            <a:r>
              <a:rPr lang="nl-BE" i="0" baseline="0" dirty="0" smtClean="0"/>
              <a:t> </a:t>
            </a:r>
            <a:r>
              <a:rPr lang="nl-BE" i="0" baseline="0" dirty="0" err="1" smtClean="0"/>
              <a:t>compared</a:t>
            </a:r>
            <a:r>
              <a:rPr lang="nl-BE" i="0" baseline="0" dirty="0" smtClean="0"/>
              <a:t> </a:t>
            </a:r>
            <a:r>
              <a:rPr lang="nl-BE" i="0" baseline="0" dirty="0" err="1" smtClean="0"/>
              <a:t>to</a:t>
            </a:r>
            <a:r>
              <a:rPr lang="nl-BE" i="0" baseline="0" dirty="0" smtClean="0"/>
              <a:t> the </a:t>
            </a:r>
            <a:r>
              <a:rPr lang="nl-BE" i="0" baseline="0" dirty="0" err="1" smtClean="0"/>
              <a:t>administrative</a:t>
            </a:r>
            <a:r>
              <a:rPr lang="nl-BE" i="0" baseline="0" dirty="0" smtClean="0"/>
              <a:t> </a:t>
            </a:r>
            <a:r>
              <a:rPr lang="nl-BE" i="0" baseline="0" dirty="0" err="1" smtClean="0"/>
              <a:t>burden</a:t>
            </a:r>
            <a:r>
              <a:rPr lang="nl-BE" i="0" baseline="0" dirty="0" smtClean="0"/>
              <a:t> </a:t>
            </a:r>
            <a:r>
              <a:rPr lang="nl-BE" i="0" baseline="0" dirty="0" err="1" smtClean="0"/>
              <a:t>generated</a:t>
            </a:r>
            <a:r>
              <a:rPr lang="nl-BE" i="0" baseline="0" dirty="0" smtClean="0"/>
              <a:t> </a:t>
            </a:r>
            <a:r>
              <a:rPr lang="nl-BE" i="0" baseline="0" dirty="0" err="1" smtClean="0"/>
              <a:t>for</a:t>
            </a:r>
            <a:r>
              <a:rPr lang="nl-BE" i="0" baseline="0" dirty="0" smtClean="0"/>
              <a:t> </a:t>
            </a:r>
            <a:r>
              <a:rPr lang="nl-BE" i="0" baseline="0" dirty="0" err="1" smtClean="0"/>
              <a:t>developers</a:t>
            </a:r>
            <a:r>
              <a:rPr lang="nl-BE" i="0" baseline="0" dirty="0" smtClean="0"/>
              <a:t> </a:t>
            </a:r>
            <a:r>
              <a:rPr lang="nl-BE" i="0" baseline="0" dirty="0" err="1" smtClean="0"/>
              <a:t>and</a:t>
            </a:r>
            <a:r>
              <a:rPr lang="nl-BE" i="0" baseline="0" dirty="0" smtClean="0"/>
              <a:t> </a:t>
            </a:r>
            <a:r>
              <a:rPr lang="nl-BE" i="0" baseline="0" dirty="0" err="1" smtClean="0"/>
              <a:t>authorities</a:t>
            </a:r>
            <a:r>
              <a:rPr lang="nl-BE" i="0" baseline="0" dirty="0" smtClean="0"/>
              <a:t>. </a:t>
            </a:r>
          </a:p>
          <a:p>
            <a:endParaRPr lang="nl-BE" i="0" baseline="0" dirty="0" smtClean="0"/>
          </a:p>
          <a:p>
            <a:r>
              <a:rPr lang="nl-BE" i="0" baseline="0" dirty="0" err="1" smtClean="0"/>
              <a:t>Hence</a:t>
            </a:r>
            <a:r>
              <a:rPr lang="nl-BE" i="0" baseline="0" dirty="0" smtClean="0"/>
              <a:t>, the EIA-Directive </a:t>
            </a:r>
            <a:r>
              <a:rPr lang="nl-BE" i="0" baseline="0" dirty="0" err="1" smtClean="0"/>
              <a:t>faces</a:t>
            </a:r>
            <a:r>
              <a:rPr lang="nl-BE" i="0" baseline="0" dirty="0" smtClean="0"/>
              <a:t> </a:t>
            </a:r>
            <a:r>
              <a:rPr lang="nl-BE" i="0" baseline="0" dirty="0" err="1" smtClean="0"/>
              <a:t>legitimacy</a:t>
            </a:r>
            <a:r>
              <a:rPr lang="nl-BE" i="0" baseline="0" dirty="0" smtClean="0"/>
              <a:t> </a:t>
            </a:r>
            <a:r>
              <a:rPr lang="nl-BE" i="0" baseline="0" dirty="0" err="1" smtClean="0"/>
              <a:t>problems</a:t>
            </a:r>
            <a:r>
              <a:rPr lang="nl-BE" i="0" baseline="0" dirty="0" smtClean="0"/>
              <a:t> as, in </a:t>
            </a:r>
            <a:r>
              <a:rPr lang="nl-BE" i="0" baseline="0" dirty="0" err="1" smtClean="0"/>
              <a:t>some</a:t>
            </a:r>
            <a:r>
              <a:rPr lang="nl-BE" i="0" baseline="0" dirty="0" smtClean="0"/>
              <a:t> Member </a:t>
            </a:r>
            <a:r>
              <a:rPr lang="nl-BE" i="0" baseline="0" dirty="0" err="1" smtClean="0"/>
              <a:t>States</a:t>
            </a:r>
            <a:r>
              <a:rPr lang="nl-BE" i="0" baseline="0" dirty="0" smtClean="0"/>
              <a:t> </a:t>
            </a:r>
            <a:r>
              <a:rPr lang="nl-BE" i="0" baseline="0" dirty="0" err="1" smtClean="0"/>
              <a:t>an</a:t>
            </a:r>
            <a:r>
              <a:rPr lang="nl-BE" i="0" baseline="0" dirty="0" smtClean="0"/>
              <a:t> </a:t>
            </a:r>
            <a:r>
              <a:rPr lang="nl-BE" i="0" baseline="0" dirty="0" err="1" smtClean="0"/>
              <a:t>excessive</a:t>
            </a:r>
            <a:r>
              <a:rPr lang="nl-BE" i="0" baseline="0" dirty="0" smtClean="0"/>
              <a:t> </a:t>
            </a:r>
            <a:r>
              <a:rPr lang="nl-BE" i="0" baseline="0" dirty="0" err="1" smtClean="0"/>
              <a:t>number</a:t>
            </a:r>
            <a:r>
              <a:rPr lang="nl-BE" i="0" baseline="0" dirty="0" smtClean="0"/>
              <a:t> of </a:t>
            </a:r>
            <a:r>
              <a:rPr lang="nl-BE" i="0" baseline="0" dirty="0" err="1" smtClean="0"/>
              <a:t>EIAs</a:t>
            </a:r>
            <a:r>
              <a:rPr lang="nl-BE" i="0" baseline="0" dirty="0" smtClean="0"/>
              <a:t> is </a:t>
            </a:r>
            <a:r>
              <a:rPr lang="nl-BE" i="0" baseline="0" dirty="0" err="1" smtClean="0"/>
              <a:t>being</a:t>
            </a:r>
            <a:r>
              <a:rPr lang="nl-BE" i="0" baseline="0" dirty="0" smtClean="0"/>
              <a:t> </a:t>
            </a:r>
            <a:r>
              <a:rPr lang="nl-BE" i="0" baseline="0" dirty="0" err="1" smtClean="0"/>
              <a:t>carried</a:t>
            </a:r>
            <a:r>
              <a:rPr lang="nl-BE" i="0" baseline="0" dirty="0" smtClean="0"/>
              <a:t> out, </a:t>
            </a:r>
            <a:r>
              <a:rPr lang="nl-BE" i="0" baseline="0" dirty="0" err="1" smtClean="0"/>
              <a:t>while</a:t>
            </a:r>
            <a:r>
              <a:rPr lang="nl-BE" i="0" baseline="0" dirty="0" smtClean="0"/>
              <a:t> in </a:t>
            </a:r>
            <a:r>
              <a:rPr lang="nl-BE" i="0" baseline="0" dirty="0" err="1" smtClean="0"/>
              <a:t>other</a:t>
            </a:r>
            <a:r>
              <a:rPr lang="nl-BE" i="0" baseline="0" dirty="0" smtClean="0"/>
              <a:t> Member </a:t>
            </a:r>
            <a:r>
              <a:rPr lang="nl-BE" i="0" baseline="0" dirty="0" err="1" smtClean="0"/>
              <a:t>States</a:t>
            </a:r>
            <a:r>
              <a:rPr lang="nl-BE" i="0" baseline="0" dirty="0" smtClean="0"/>
              <a:t> </a:t>
            </a:r>
            <a:r>
              <a:rPr lang="nl-BE" i="0" baseline="0" dirty="0" err="1" smtClean="0"/>
              <a:t>only</a:t>
            </a:r>
            <a:r>
              <a:rPr lang="nl-BE" i="0" baseline="0" dirty="0" smtClean="0"/>
              <a:t> </a:t>
            </a:r>
            <a:r>
              <a:rPr lang="nl-BE" i="0" baseline="0" dirty="0" err="1" smtClean="0"/>
              <a:t>very</a:t>
            </a:r>
            <a:r>
              <a:rPr lang="nl-BE" i="0" baseline="0" dirty="0" smtClean="0"/>
              <a:t> few smaller </a:t>
            </a:r>
            <a:r>
              <a:rPr lang="nl-BE" i="0" baseline="0" dirty="0" err="1" smtClean="0"/>
              <a:t>projects</a:t>
            </a:r>
            <a:r>
              <a:rPr lang="nl-BE" i="0" baseline="0" dirty="0" smtClean="0"/>
              <a:t> are </a:t>
            </a:r>
            <a:r>
              <a:rPr lang="nl-BE" i="0" baseline="0" dirty="0" err="1" smtClean="0"/>
              <a:t>screened</a:t>
            </a:r>
            <a:r>
              <a:rPr lang="nl-BE" i="0" baseline="0" dirty="0" smtClean="0"/>
              <a:t>.</a:t>
            </a:r>
          </a:p>
          <a:p>
            <a:endParaRPr lang="nl-BE" i="0" baseline="0" dirty="0" smtClean="0"/>
          </a:p>
          <a:p>
            <a:endParaRPr lang="nl-BE" i="0" baseline="0"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26</a:t>
            </a:fld>
            <a:endParaRPr lang="nl-B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0" baseline="0" dirty="0" smtClean="0"/>
              <a:t>It was </a:t>
            </a:r>
            <a:r>
              <a:rPr lang="nl-BE" i="0" baseline="0" dirty="0" err="1" smtClean="0"/>
              <a:t>clear</a:t>
            </a:r>
            <a:r>
              <a:rPr lang="nl-BE" i="0" baseline="0" dirty="0" smtClean="0"/>
              <a:t> </a:t>
            </a:r>
            <a:r>
              <a:rPr lang="nl-BE" i="0" baseline="0" dirty="0" err="1" smtClean="0"/>
              <a:t>that</a:t>
            </a:r>
            <a:r>
              <a:rPr lang="nl-BE" i="0" baseline="0" dirty="0" smtClean="0"/>
              <a:t> </a:t>
            </a:r>
            <a:r>
              <a:rPr lang="nl-BE" i="0" baseline="0" dirty="0" err="1" smtClean="0"/>
              <a:t>one</a:t>
            </a:r>
            <a:r>
              <a:rPr lang="nl-BE" i="0" baseline="0" dirty="0" smtClean="0"/>
              <a:t> of the </a:t>
            </a:r>
            <a:r>
              <a:rPr lang="nl-BE" i="0" baseline="0" dirty="0" err="1" smtClean="0"/>
              <a:t>main</a:t>
            </a:r>
            <a:r>
              <a:rPr lang="nl-BE" i="0" baseline="0" dirty="0" smtClean="0"/>
              <a:t> drivers of the </a:t>
            </a:r>
            <a:r>
              <a:rPr lang="nl-BE" i="0" baseline="0" dirty="0" err="1" smtClean="0"/>
              <a:t>unsystematic</a:t>
            </a:r>
            <a:r>
              <a:rPr lang="nl-BE" i="0" baseline="0" dirty="0" smtClean="0"/>
              <a:t> screening was the wording of the EIA-Directive </a:t>
            </a:r>
            <a:r>
              <a:rPr lang="nl-BE" i="0" baseline="0" dirty="0" err="1" smtClean="0"/>
              <a:t>itself</a:t>
            </a:r>
            <a:r>
              <a:rPr lang="nl-BE" i="0" baseline="0" dirty="0" smtClean="0"/>
              <a:t>. </a:t>
            </a:r>
          </a:p>
          <a:p>
            <a:endParaRPr lang="nl-BE" i="0" baseline="0" dirty="0" smtClean="0"/>
          </a:p>
          <a:p>
            <a:r>
              <a:rPr lang="nl-BE" i="0" baseline="0" dirty="0" smtClean="0"/>
              <a:t>The </a:t>
            </a:r>
            <a:r>
              <a:rPr lang="nl-BE" i="0" baseline="0" dirty="0" err="1" smtClean="0"/>
              <a:t>clear</a:t>
            </a:r>
            <a:r>
              <a:rPr lang="nl-BE" i="0" baseline="0" dirty="0" smtClean="0"/>
              <a:t> </a:t>
            </a:r>
            <a:r>
              <a:rPr lang="nl-BE" i="0" baseline="0" dirty="0" err="1" smtClean="0"/>
              <a:t>need</a:t>
            </a:r>
            <a:r>
              <a:rPr lang="nl-BE" i="0" baseline="0" dirty="0" smtClean="0"/>
              <a:t> </a:t>
            </a:r>
            <a:r>
              <a:rPr lang="nl-BE" i="0" baseline="0" dirty="0" err="1" smtClean="0"/>
              <a:t>for</a:t>
            </a:r>
            <a:r>
              <a:rPr lang="nl-BE" i="0" baseline="0" dirty="0" smtClean="0"/>
              <a:t> </a:t>
            </a:r>
            <a:r>
              <a:rPr lang="nl-BE" i="0" baseline="0" dirty="0" err="1" smtClean="0"/>
              <a:t>clarifying</a:t>
            </a:r>
            <a:r>
              <a:rPr lang="nl-BE" i="0" baseline="0" dirty="0" smtClean="0"/>
              <a:t> </a:t>
            </a:r>
            <a:r>
              <a:rPr lang="nl-BE" i="0" baseline="0" dirty="0" err="1" smtClean="0"/>
              <a:t>and</a:t>
            </a:r>
            <a:r>
              <a:rPr lang="nl-BE" i="0" baseline="0" dirty="0" smtClean="0"/>
              <a:t> </a:t>
            </a:r>
            <a:r>
              <a:rPr lang="nl-BE" i="0" baseline="0" dirty="0" err="1" smtClean="0"/>
              <a:t>streamlining</a:t>
            </a:r>
            <a:r>
              <a:rPr lang="nl-BE" i="0" baseline="0" dirty="0" smtClean="0"/>
              <a:t> the screening </a:t>
            </a:r>
            <a:r>
              <a:rPr lang="nl-BE" i="0" baseline="0" dirty="0" err="1" smtClean="0"/>
              <a:t>mechanism</a:t>
            </a:r>
            <a:r>
              <a:rPr lang="nl-BE" i="0" baseline="0" dirty="0" smtClean="0"/>
              <a:t> </a:t>
            </a:r>
            <a:r>
              <a:rPr lang="nl-BE" i="0" baseline="0" dirty="0" err="1" smtClean="0"/>
              <a:t>became</a:t>
            </a:r>
            <a:r>
              <a:rPr lang="nl-BE" i="0" baseline="0" dirty="0" smtClean="0"/>
              <a:t> </a:t>
            </a:r>
            <a:r>
              <a:rPr lang="nl-BE" i="0" baseline="0" dirty="0" err="1" smtClean="0"/>
              <a:t>also</a:t>
            </a:r>
            <a:r>
              <a:rPr lang="nl-BE" i="0" baseline="0" dirty="0" smtClean="0"/>
              <a:t> apparent </a:t>
            </a:r>
            <a:r>
              <a:rPr lang="nl-BE" i="0" baseline="0" dirty="0" err="1" smtClean="0"/>
              <a:t>when</a:t>
            </a:r>
            <a:r>
              <a:rPr lang="nl-BE" i="0" baseline="0" dirty="0" smtClean="0"/>
              <a:t> </a:t>
            </a:r>
            <a:r>
              <a:rPr lang="nl-BE" i="0" baseline="0" dirty="0" err="1" smtClean="0"/>
              <a:t>taking</a:t>
            </a:r>
            <a:r>
              <a:rPr lang="nl-BE" i="0" baseline="0" dirty="0" smtClean="0"/>
              <a:t> a look at the </a:t>
            </a:r>
            <a:r>
              <a:rPr lang="nl-BE" i="0" baseline="0" dirty="0" err="1" smtClean="0"/>
              <a:t>results</a:t>
            </a:r>
            <a:r>
              <a:rPr lang="nl-BE" i="0" baseline="0" dirty="0" smtClean="0"/>
              <a:t> of the public </a:t>
            </a:r>
            <a:r>
              <a:rPr lang="nl-BE" i="0" baseline="0" dirty="0" err="1" smtClean="0"/>
              <a:t>consultation</a:t>
            </a:r>
            <a:r>
              <a:rPr lang="nl-BE" i="0" baseline="0" dirty="0" smtClean="0"/>
              <a:t> as </a:t>
            </a:r>
            <a:r>
              <a:rPr lang="nl-BE" i="0" baseline="0" dirty="0" err="1" smtClean="0"/>
              <a:t>regards</a:t>
            </a:r>
            <a:r>
              <a:rPr lang="nl-BE" i="0" baseline="0" dirty="0" smtClean="0"/>
              <a:t> the EIA-Directive. </a:t>
            </a:r>
          </a:p>
          <a:p>
            <a:endParaRPr lang="nl-BE" i="0" baseline="0" dirty="0" smtClean="0"/>
          </a:p>
          <a:p>
            <a:r>
              <a:rPr lang="nl-BE" i="0" baseline="0" dirty="0" smtClean="0"/>
              <a:t>It </a:t>
            </a:r>
            <a:r>
              <a:rPr lang="nl-BE" i="0" baseline="0" dirty="0" err="1" smtClean="0"/>
              <a:t>became</a:t>
            </a:r>
            <a:r>
              <a:rPr lang="nl-BE" i="0" baseline="0" dirty="0" smtClean="0"/>
              <a:t> </a:t>
            </a:r>
            <a:r>
              <a:rPr lang="nl-BE" i="0" baseline="0" dirty="0" err="1" smtClean="0"/>
              <a:t>clear</a:t>
            </a:r>
            <a:r>
              <a:rPr lang="nl-BE" i="0" baseline="0" dirty="0" smtClean="0"/>
              <a:t> </a:t>
            </a:r>
            <a:r>
              <a:rPr lang="nl-BE" i="0" baseline="0" dirty="0" err="1" smtClean="0"/>
              <a:t>that</a:t>
            </a:r>
            <a:r>
              <a:rPr lang="nl-BE" i="0" baseline="0" dirty="0" smtClean="0"/>
              <a:t> </a:t>
            </a:r>
            <a:r>
              <a:rPr lang="nl-BE" i="0" baseline="0" dirty="0" err="1" smtClean="0"/>
              <a:t>many</a:t>
            </a:r>
            <a:r>
              <a:rPr lang="nl-BE" i="0" baseline="0" dirty="0" smtClean="0"/>
              <a:t> </a:t>
            </a:r>
            <a:r>
              <a:rPr lang="nl-BE" i="0" baseline="0" dirty="0" err="1" smtClean="0"/>
              <a:t>urged</a:t>
            </a:r>
            <a:r>
              <a:rPr lang="nl-BE" i="0" baseline="0" dirty="0" smtClean="0"/>
              <a:t> </a:t>
            </a:r>
            <a:r>
              <a:rPr lang="nl-BE" i="0" baseline="0" dirty="0" err="1" smtClean="0"/>
              <a:t>for</a:t>
            </a:r>
            <a:r>
              <a:rPr lang="nl-BE" i="0" baseline="0" dirty="0" smtClean="0"/>
              <a:t> common </a:t>
            </a:r>
            <a:r>
              <a:rPr lang="en-US" i="0" baseline="0" dirty="0" smtClean="0"/>
              <a:t>minimum EU thresholds for Annex II projects (52%), maximum time frame for screening decision (69%), clearer provisions on the justification of negative screening decisions reasons (62%) and the consultation of environmental </a:t>
            </a:r>
            <a:r>
              <a:rPr lang="en-US" i="0" baseline="0" dirty="0" err="1" smtClean="0"/>
              <a:t>authorites</a:t>
            </a:r>
            <a:r>
              <a:rPr lang="en-US" i="0" baseline="0" dirty="0" smtClean="0"/>
              <a:t> before screening decisions (52%).</a:t>
            </a:r>
          </a:p>
          <a:p>
            <a:endParaRPr lang="nl-BE" i="0" baseline="0"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27</a:t>
            </a:fld>
            <a:endParaRPr lang="nl-B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aseline="0" dirty="0" err="1" smtClean="0"/>
              <a:t>Finally</a:t>
            </a:r>
            <a:r>
              <a:rPr lang="nl-BE" baseline="0" dirty="0" smtClean="0"/>
              <a:t>, </a:t>
            </a:r>
            <a:r>
              <a:rPr lang="nl-BE" baseline="0" dirty="0" err="1" smtClean="0"/>
              <a:t>I’ll</a:t>
            </a:r>
            <a:r>
              <a:rPr lang="nl-BE" baseline="0" dirty="0" smtClean="0"/>
              <a:t> </a:t>
            </a:r>
            <a:r>
              <a:rPr lang="nl-BE" baseline="0" dirty="0" err="1" smtClean="0"/>
              <a:t>briefly</a:t>
            </a:r>
            <a:r>
              <a:rPr lang="nl-BE" baseline="0" dirty="0" smtClean="0"/>
              <a:t> </a:t>
            </a:r>
            <a:r>
              <a:rPr lang="nl-BE" baseline="0" dirty="0" err="1" smtClean="0"/>
              <a:t>explore</a:t>
            </a:r>
            <a:r>
              <a:rPr lang="nl-BE" baseline="0" dirty="0" smtClean="0"/>
              <a:t> </a:t>
            </a:r>
            <a:r>
              <a:rPr lang="nl-BE" baseline="0" dirty="0" err="1" smtClean="0"/>
              <a:t>how</a:t>
            </a:r>
            <a:r>
              <a:rPr lang="nl-BE" baseline="0" dirty="0" smtClean="0"/>
              <a:t> the </a:t>
            </a:r>
            <a:r>
              <a:rPr lang="nl-BE" baseline="0" dirty="0" err="1" smtClean="0"/>
              <a:t>EC’s</a:t>
            </a:r>
            <a:r>
              <a:rPr lang="nl-BE" baseline="0" dirty="0" smtClean="0"/>
              <a:t> </a:t>
            </a:r>
            <a:r>
              <a:rPr lang="nl-BE" baseline="0" dirty="0" err="1" smtClean="0"/>
              <a:t>proposal</a:t>
            </a:r>
            <a:r>
              <a:rPr lang="nl-BE" baseline="0" dirty="0" smtClean="0"/>
              <a:t> has </a:t>
            </a:r>
            <a:r>
              <a:rPr lang="nl-BE" baseline="0" dirty="0" err="1" smtClean="0"/>
              <a:t>tried</a:t>
            </a:r>
            <a:r>
              <a:rPr lang="nl-BE" baseline="0" dirty="0" smtClean="0"/>
              <a:t> </a:t>
            </a:r>
            <a:r>
              <a:rPr lang="nl-BE" baseline="0" dirty="0" err="1" smtClean="0"/>
              <a:t>to</a:t>
            </a:r>
            <a:r>
              <a:rPr lang="nl-BE" baseline="0" dirty="0" smtClean="0"/>
              <a:t> tackle the </a:t>
            </a:r>
            <a:r>
              <a:rPr lang="nl-BE" baseline="0" dirty="0" err="1" smtClean="0"/>
              <a:t>aforementioned</a:t>
            </a:r>
            <a:r>
              <a:rPr lang="nl-BE" baseline="0" dirty="0" smtClean="0"/>
              <a:t> </a:t>
            </a:r>
            <a:r>
              <a:rPr lang="nl-BE" baseline="0" dirty="0" err="1" smtClean="0"/>
              <a:t>criticism</a:t>
            </a:r>
            <a:r>
              <a:rPr lang="nl-BE" baseline="0" dirty="0" smtClean="0"/>
              <a:t>.</a:t>
            </a:r>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28</a:t>
            </a:fld>
            <a:endParaRPr lang="nl-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i="0" baseline="0" dirty="0" smtClean="0"/>
              <a:t>Interestingly so, the Proposal now explicitly stipulates that the developer is required to supply information in order to enable the CA asses whether an EIA is required. According to the new Art. 4 (3) such information also needs to contain the mitigation measures that are foreseen. More info is contained in the new Annex II. A to the EIA-Directive.</a:t>
            </a:r>
          </a:p>
          <a:p>
            <a:endParaRPr lang="nl-BE" i="0" baseline="0"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29</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smtClean="0"/>
              <a:t>So</a:t>
            </a:r>
            <a:r>
              <a:rPr lang="nl-BE" dirty="0" smtClean="0"/>
              <a:t>, </a:t>
            </a:r>
            <a:r>
              <a:rPr lang="nl-BE" dirty="0" err="1" smtClean="0"/>
              <a:t>let’s</a:t>
            </a:r>
            <a:r>
              <a:rPr lang="nl-BE" dirty="0" smtClean="0"/>
              <a:t> set the stage!</a:t>
            </a:r>
            <a:endParaRPr lang="nl-BE" dirty="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3</a:t>
            </a:fld>
            <a:endParaRPr lang="nl-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0" baseline="0" dirty="0" smtClean="0"/>
              <a:t>Second, the Directive </a:t>
            </a:r>
            <a:r>
              <a:rPr lang="nl-BE" i="0" baseline="0" dirty="0" err="1" smtClean="0"/>
              <a:t>aimed</a:t>
            </a:r>
            <a:r>
              <a:rPr lang="nl-BE" i="0" baseline="0" dirty="0" smtClean="0"/>
              <a:t> </a:t>
            </a:r>
            <a:r>
              <a:rPr lang="nl-BE" i="0" baseline="0" dirty="0" err="1" smtClean="0"/>
              <a:t>to</a:t>
            </a:r>
            <a:r>
              <a:rPr lang="nl-BE" i="0" baseline="0" dirty="0" smtClean="0"/>
              <a:t> </a:t>
            </a:r>
            <a:r>
              <a:rPr lang="nl-BE" i="0" baseline="0" dirty="0" err="1" smtClean="0"/>
              <a:t>clarify</a:t>
            </a:r>
            <a:r>
              <a:rPr lang="nl-BE" i="0" baseline="0" dirty="0" smtClean="0"/>
              <a:t> </a:t>
            </a:r>
            <a:r>
              <a:rPr lang="nl-BE" i="0" baseline="0" dirty="0" err="1" smtClean="0"/>
              <a:t>when</a:t>
            </a:r>
            <a:r>
              <a:rPr lang="nl-BE" i="0" baseline="0" dirty="0" smtClean="0"/>
              <a:t> </a:t>
            </a:r>
            <a:r>
              <a:rPr lang="nl-BE" i="0" baseline="0" dirty="0" err="1" smtClean="0"/>
              <a:t>projects</a:t>
            </a:r>
            <a:r>
              <a:rPr lang="nl-BE" i="0" baseline="0" dirty="0" smtClean="0"/>
              <a:t> are </a:t>
            </a:r>
            <a:r>
              <a:rPr lang="nl-BE" i="0" baseline="0" dirty="0" err="1" smtClean="0"/>
              <a:t>prone</a:t>
            </a:r>
            <a:r>
              <a:rPr lang="nl-BE" i="0" baseline="0" dirty="0" smtClean="0"/>
              <a:t> </a:t>
            </a:r>
            <a:r>
              <a:rPr lang="nl-BE" i="0" baseline="0" dirty="0" err="1" smtClean="0"/>
              <a:t>to</a:t>
            </a:r>
            <a:r>
              <a:rPr lang="nl-BE" i="0" baseline="0" dirty="0" smtClean="0"/>
              <a:t> </a:t>
            </a:r>
            <a:r>
              <a:rPr lang="nl-BE" i="0" baseline="0" dirty="0" err="1" smtClean="0"/>
              <a:t>cause</a:t>
            </a:r>
            <a:r>
              <a:rPr lang="nl-BE" i="0" baseline="0" dirty="0" smtClean="0"/>
              <a:t> significant </a:t>
            </a:r>
            <a:r>
              <a:rPr lang="nl-BE" i="0" baseline="0" dirty="0" err="1" smtClean="0"/>
              <a:t>environmental</a:t>
            </a:r>
            <a:r>
              <a:rPr lang="nl-BE" i="0" baseline="0" dirty="0" smtClean="0"/>
              <a:t> </a:t>
            </a:r>
            <a:r>
              <a:rPr lang="nl-BE" i="0" baseline="0" dirty="0" err="1" smtClean="0"/>
              <a:t>effects</a:t>
            </a:r>
            <a:r>
              <a:rPr lang="nl-BE" i="0" baseline="0" dirty="0" smtClean="0"/>
              <a:t>. </a:t>
            </a:r>
            <a:r>
              <a:rPr lang="nl-BE" i="0" baseline="0" dirty="0" err="1" smtClean="0"/>
              <a:t>Hence</a:t>
            </a:r>
            <a:r>
              <a:rPr lang="nl-BE" i="0" baseline="0" dirty="0" smtClean="0"/>
              <a:t>, </a:t>
            </a:r>
            <a:r>
              <a:rPr lang="en-US" i="0" baseline="0" dirty="0" smtClean="0"/>
              <a:t>the selection criteria laid down in Annex III of EIA Directive are being adapted and clarified in order to ensure that an EIA is only required for projects likely to have significant environmental effects. For instance, new criteria are included as regards cumulative effects and new environmental issues. More importantly, Art. 12 seems to empower the Commission to adopt delegated acts concerning the selection criteria listed in Annex III and the information referred to in Annexes II.A and IV, in order to adapt them to scientific and technical progress. In doing so, it new becomes possible for the EC to come forward with general </a:t>
            </a:r>
            <a:r>
              <a:rPr lang="nl-BE" i="0" baseline="0" dirty="0" smtClean="0"/>
              <a:t>EU </a:t>
            </a:r>
            <a:r>
              <a:rPr lang="nl-BE" i="0" baseline="0" dirty="0" err="1" smtClean="0"/>
              <a:t>thresholds</a:t>
            </a:r>
            <a:r>
              <a:rPr lang="nl-BE" i="0" baseline="0" dirty="0" smtClean="0"/>
              <a:t> via </a:t>
            </a:r>
            <a:r>
              <a:rPr lang="nl-BE" i="0" baseline="0" dirty="0" err="1" smtClean="0"/>
              <a:t>delegated</a:t>
            </a:r>
            <a:r>
              <a:rPr lang="nl-BE" i="0" baseline="0" dirty="0" smtClean="0"/>
              <a:t> acts. </a:t>
            </a:r>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30</a:t>
            </a:fld>
            <a:endParaRPr lang="nl-B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0" baseline="0" dirty="0" err="1" smtClean="0"/>
              <a:t>Also</a:t>
            </a:r>
            <a:r>
              <a:rPr lang="nl-BE" i="0" baseline="0" dirty="0" smtClean="0"/>
              <a:t> the content of the screening </a:t>
            </a:r>
            <a:r>
              <a:rPr lang="nl-BE" i="0" baseline="0" dirty="0" err="1" smtClean="0"/>
              <a:t>decision</a:t>
            </a:r>
            <a:r>
              <a:rPr lang="nl-BE" i="0" baseline="0" dirty="0" smtClean="0"/>
              <a:t> </a:t>
            </a:r>
            <a:r>
              <a:rPr lang="nl-BE" i="0" baseline="0" dirty="0" err="1" smtClean="0"/>
              <a:t>itself</a:t>
            </a:r>
            <a:r>
              <a:rPr lang="nl-BE" i="0" baseline="0" dirty="0" smtClean="0"/>
              <a:t> is </a:t>
            </a:r>
            <a:r>
              <a:rPr lang="nl-BE" i="0" baseline="0" dirty="0" err="1" smtClean="0"/>
              <a:t>clarified</a:t>
            </a:r>
            <a:r>
              <a:rPr lang="nl-BE" i="0" baseline="0" dirty="0" smtClean="0"/>
              <a:t>. According </a:t>
            </a:r>
            <a:r>
              <a:rPr lang="nl-BE" i="0" baseline="0" dirty="0" err="1" smtClean="0"/>
              <a:t>to</a:t>
            </a:r>
            <a:r>
              <a:rPr lang="nl-BE" i="0" baseline="0" dirty="0" smtClean="0"/>
              <a:t> the new Art. 4 (5) the CA </a:t>
            </a:r>
            <a:r>
              <a:rPr lang="nl-BE" i="0" baseline="0" dirty="0" err="1" smtClean="0"/>
              <a:t>shall</a:t>
            </a:r>
            <a:r>
              <a:rPr lang="nl-BE" i="0" baseline="0" dirty="0" smtClean="0"/>
              <a:t> </a:t>
            </a:r>
            <a:r>
              <a:rPr lang="nl-BE" i="0" baseline="0" dirty="0" err="1" smtClean="0"/>
              <a:t>now</a:t>
            </a:r>
            <a:r>
              <a:rPr lang="nl-BE" i="0" baseline="0" dirty="0" smtClean="0"/>
              <a:t> make </a:t>
            </a:r>
            <a:r>
              <a:rPr lang="nl-BE" i="0" baseline="0" dirty="0" err="1" smtClean="0"/>
              <a:t>it</a:t>
            </a:r>
            <a:r>
              <a:rPr lang="nl-BE" i="0" baseline="0" dirty="0" smtClean="0"/>
              <a:t> </a:t>
            </a:r>
            <a:r>
              <a:rPr lang="en-US" i="0" baseline="0" dirty="0" smtClean="0"/>
              <a:t>decision pursuant to par. 2, on the basis of the information provided by the developer and taking into account, where relevant, the results of studies (…) arising from other Union legislation.</a:t>
            </a:r>
          </a:p>
          <a:p>
            <a:endParaRPr lang="en-US" i="0" baseline="0" dirty="0" smtClean="0"/>
          </a:p>
          <a:p>
            <a:r>
              <a:rPr lang="en-US" i="0" baseline="0" dirty="0" smtClean="0"/>
              <a:t>Additionally, it is also stressed that the decision pursuant to par. 2 shall state how the criteria in Annex III have been taken into account and include the reasons for requiring or not requiring an EIA. Lastly, the decision at stake also has to be made available to the public.</a:t>
            </a:r>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31</a:t>
            </a:fld>
            <a:endParaRPr lang="nl-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0" baseline="0" dirty="0" smtClean="0"/>
              <a:t>In order </a:t>
            </a:r>
            <a:r>
              <a:rPr lang="nl-BE" i="0" baseline="0" dirty="0" err="1" smtClean="0"/>
              <a:t>to</a:t>
            </a:r>
            <a:r>
              <a:rPr lang="nl-BE" i="0" baseline="0" dirty="0" smtClean="0"/>
              <a:t> </a:t>
            </a:r>
            <a:r>
              <a:rPr lang="nl-BE" i="0" baseline="0" dirty="0" err="1" smtClean="0"/>
              <a:t>come</a:t>
            </a:r>
            <a:r>
              <a:rPr lang="nl-BE" i="0" baseline="0" dirty="0" smtClean="0"/>
              <a:t> forward </a:t>
            </a:r>
            <a:r>
              <a:rPr lang="nl-BE" i="0" baseline="0" dirty="0" err="1" smtClean="0"/>
              <a:t>to</a:t>
            </a:r>
            <a:r>
              <a:rPr lang="nl-BE" i="0" baseline="0" dirty="0" smtClean="0"/>
              <a:t> </a:t>
            </a:r>
            <a:r>
              <a:rPr lang="nl-BE" i="0" baseline="0" dirty="0" err="1" smtClean="0"/>
              <a:t>some</a:t>
            </a:r>
            <a:r>
              <a:rPr lang="nl-BE" i="0" baseline="0" dirty="0" smtClean="0"/>
              <a:t> </a:t>
            </a:r>
            <a:r>
              <a:rPr lang="nl-BE" i="0" baseline="0" dirty="0" err="1" smtClean="0"/>
              <a:t>additional</a:t>
            </a:r>
            <a:r>
              <a:rPr lang="nl-BE" i="0" baseline="0" dirty="0" smtClean="0"/>
              <a:t> </a:t>
            </a:r>
            <a:r>
              <a:rPr lang="nl-BE" i="0" baseline="0" dirty="0" err="1" smtClean="0"/>
              <a:t>remarks</a:t>
            </a:r>
            <a:r>
              <a:rPr lang="nl-BE" i="0" baseline="0" dirty="0" smtClean="0"/>
              <a:t> </a:t>
            </a:r>
            <a:r>
              <a:rPr lang="nl-BE" i="0" baseline="0" dirty="0" err="1" smtClean="0"/>
              <a:t>that</a:t>
            </a:r>
            <a:r>
              <a:rPr lang="nl-BE" i="0" baseline="0" dirty="0" smtClean="0"/>
              <a:t> </a:t>
            </a:r>
            <a:r>
              <a:rPr lang="nl-BE" i="0" baseline="0" dirty="0" err="1" smtClean="0"/>
              <a:t>were</a:t>
            </a:r>
            <a:r>
              <a:rPr lang="nl-BE" i="0" baseline="0" dirty="0" smtClean="0"/>
              <a:t> </a:t>
            </a:r>
            <a:r>
              <a:rPr lang="nl-BE" i="0" baseline="0" dirty="0" err="1" smtClean="0"/>
              <a:t>voiced</a:t>
            </a:r>
            <a:r>
              <a:rPr lang="nl-BE" i="0" baseline="0" dirty="0" smtClean="0"/>
              <a:t> </a:t>
            </a:r>
            <a:r>
              <a:rPr lang="nl-BE" i="0" baseline="0" dirty="0" err="1" smtClean="0"/>
              <a:t>during</a:t>
            </a:r>
            <a:r>
              <a:rPr lang="nl-BE" i="0" baseline="0" dirty="0" smtClean="0"/>
              <a:t> the public </a:t>
            </a:r>
            <a:r>
              <a:rPr lang="nl-BE" i="0" baseline="0" dirty="0" err="1" smtClean="0"/>
              <a:t>consultation</a:t>
            </a:r>
            <a:r>
              <a:rPr lang="nl-BE" i="0" baseline="0" dirty="0" smtClean="0"/>
              <a:t>, </a:t>
            </a:r>
            <a:r>
              <a:rPr lang="nl-BE" i="0" baseline="0" dirty="0" err="1" smtClean="0"/>
              <a:t>also</a:t>
            </a:r>
            <a:r>
              <a:rPr lang="nl-BE" i="0" baseline="0" dirty="0" smtClean="0"/>
              <a:t> a </a:t>
            </a:r>
            <a:r>
              <a:rPr lang="nl-BE" i="0" baseline="0" dirty="0" err="1" smtClean="0"/>
              <a:t>specific</a:t>
            </a:r>
            <a:r>
              <a:rPr lang="nl-BE" i="0" baseline="0" dirty="0" smtClean="0"/>
              <a:t> time frame is </a:t>
            </a:r>
            <a:r>
              <a:rPr lang="nl-BE" i="0" baseline="0" dirty="0" err="1" smtClean="0"/>
              <a:t>now</a:t>
            </a:r>
            <a:r>
              <a:rPr lang="nl-BE" i="0" baseline="0" dirty="0" smtClean="0"/>
              <a:t> </a:t>
            </a:r>
            <a:r>
              <a:rPr lang="nl-BE" i="0" baseline="0" dirty="0" err="1" smtClean="0"/>
              <a:t>included</a:t>
            </a:r>
            <a:r>
              <a:rPr lang="nl-BE" i="0" baseline="0" dirty="0" smtClean="0"/>
              <a:t> in the EIA-Directive.</a:t>
            </a:r>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32</a:t>
            </a:fld>
            <a:endParaRPr lang="nl-B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0" baseline="0" dirty="0" err="1" smtClean="0"/>
              <a:t>All</a:t>
            </a:r>
            <a:r>
              <a:rPr lang="nl-BE" i="0" baseline="0" dirty="0" smtClean="0"/>
              <a:t> in </a:t>
            </a:r>
            <a:r>
              <a:rPr lang="nl-BE" i="0" baseline="0" dirty="0" err="1" smtClean="0"/>
              <a:t>all</a:t>
            </a:r>
            <a:r>
              <a:rPr lang="nl-BE" i="0" baseline="0" dirty="0" smtClean="0"/>
              <a:t>, the </a:t>
            </a:r>
            <a:r>
              <a:rPr lang="nl-BE" i="0" baseline="0" dirty="0" err="1" smtClean="0"/>
              <a:t>proposal</a:t>
            </a:r>
            <a:r>
              <a:rPr lang="nl-BE" i="0" baseline="0" dirty="0" smtClean="0"/>
              <a:t> of the EC </a:t>
            </a:r>
            <a:r>
              <a:rPr lang="nl-BE" i="0" baseline="0" dirty="0" err="1" smtClean="0"/>
              <a:t>seems</a:t>
            </a:r>
            <a:r>
              <a:rPr lang="nl-BE" i="0" baseline="0" dirty="0" smtClean="0"/>
              <a:t> </a:t>
            </a:r>
            <a:r>
              <a:rPr lang="nl-BE" i="0" baseline="0" dirty="0" err="1" smtClean="0"/>
              <a:t>to</a:t>
            </a:r>
            <a:r>
              <a:rPr lang="nl-BE" i="0" baseline="0" dirty="0" smtClean="0"/>
              <a:t> </a:t>
            </a:r>
            <a:r>
              <a:rPr lang="nl-BE" i="0" baseline="0" dirty="0" err="1" smtClean="0"/>
              <a:t>come</a:t>
            </a:r>
            <a:r>
              <a:rPr lang="nl-BE" i="0" baseline="0" dirty="0" smtClean="0"/>
              <a:t> forward </a:t>
            </a:r>
            <a:r>
              <a:rPr lang="nl-BE" i="0" baseline="0" dirty="0" err="1" smtClean="0"/>
              <a:t>to</a:t>
            </a:r>
            <a:r>
              <a:rPr lang="nl-BE" i="0" baseline="0" dirty="0" smtClean="0"/>
              <a:t> a lot of the </a:t>
            </a:r>
            <a:r>
              <a:rPr lang="nl-BE" i="0" baseline="0" dirty="0" err="1" smtClean="0"/>
              <a:t>earlier</a:t>
            </a:r>
            <a:r>
              <a:rPr lang="nl-BE" i="0" baseline="0" dirty="0" smtClean="0"/>
              <a:t> </a:t>
            </a:r>
            <a:r>
              <a:rPr lang="nl-BE" i="0" baseline="0" dirty="0" err="1" smtClean="0"/>
              <a:t>remarks</a:t>
            </a:r>
            <a:r>
              <a:rPr lang="nl-BE" i="0" baseline="0" dirty="0" smtClean="0"/>
              <a:t>. </a:t>
            </a:r>
            <a:r>
              <a:rPr lang="nl-BE" i="0" baseline="0" dirty="0" err="1" smtClean="0"/>
              <a:t>There</a:t>
            </a:r>
            <a:r>
              <a:rPr lang="nl-BE" i="0" baseline="0" dirty="0" smtClean="0"/>
              <a:t> </a:t>
            </a:r>
            <a:r>
              <a:rPr lang="nl-BE" i="0" baseline="0" dirty="0" err="1" smtClean="0"/>
              <a:t>will</a:t>
            </a:r>
            <a:r>
              <a:rPr lang="nl-BE" i="0" baseline="0" dirty="0" smtClean="0"/>
              <a:t> </a:t>
            </a:r>
            <a:r>
              <a:rPr lang="nl-BE" i="0" baseline="0" dirty="0" err="1" smtClean="0"/>
              <a:t>be</a:t>
            </a:r>
            <a:r>
              <a:rPr lang="nl-BE" i="0" baseline="0" dirty="0" smtClean="0"/>
              <a:t> more </a:t>
            </a:r>
            <a:r>
              <a:rPr lang="nl-BE" i="0" baseline="0" dirty="0" err="1" smtClean="0"/>
              <a:t>guidance</a:t>
            </a:r>
            <a:r>
              <a:rPr lang="nl-BE" i="0" baseline="0" dirty="0" smtClean="0"/>
              <a:t> </a:t>
            </a:r>
            <a:r>
              <a:rPr lang="nl-BE" i="0" baseline="0" dirty="0" err="1" smtClean="0"/>
              <a:t>through</a:t>
            </a:r>
            <a:r>
              <a:rPr lang="nl-BE" i="0" baseline="0" dirty="0" smtClean="0"/>
              <a:t> the </a:t>
            </a:r>
            <a:r>
              <a:rPr lang="nl-BE" i="0" baseline="0" dirty="0" err="1" smtClean="0"/>
              <a:t>modification</a:t>
            </a:r>
            <a:r>
              <a:rPr lang="nl-BE" i="0" baseline="0" dirty="0" smtClean="0"/>
              <a:t> of the annex </a:t>
            </a:r>
            <a:r>
              <a:rPr lang="nl-BE" i="0" baseline="0" dirty="0" err="1" smtClean="0"/>
              <a:t>and</a:t>
            </a:r>
            <a:r>
              <a:rPr lang="nl-BE" i="0" baseline="0" dirty="0" smtClean="0"/>
              <a:t>, </a:t>
            </a:r>
            <a:r>
              <a:rPr lang="nl-BE" i="0" baseline="0" dirty="0" err="1" smtClean="0"/>
              <a:t>possibly</a:t>
            </a:r>
            <a:r>
              <a:rPr lang="nl-BE" i="0" baseline="0" dirty="0" smtClean="0"/>
              <a:t>, the </a:t>
            </a:r>
            <a:r>
              <a:rPr lang="nl-BE" i="0" baseline="0" dirty="0" err="1" smtClean="0"/>
              <a:t>possibility</a:t>
            </a:r>
            <a:r>
              <a:rPr lang="nl-BE" i="0" baseline="0" dirty="0" smtClean="0"/>
              <a:t> </a:t>
            </a:r>
            <a:r>
              <a:rPr lang="nl-BE" i="0" baseline="0" dirty="0" err="1" smtClean="0"/>
              <a:t>to</a:t>
            </a:r>
            <a:r>
              <a:rPr lang="nl-BE" i="0" baseline="0" dirty="0" smtClean="0"/>
              <a:t> </a:t>
            </a:r>
            <a:r>
              <a:rPr lang="nl-BE" i="0" baseline="0" dirty="0" err="1" smtClean="0"/>
              <a:t>adopt</a:t>
            </a:r>
            <a:r>
              <a:rPr lang="nl-BE" i="0" baseline="0" dirty="0" smtClean="0"/>
              <a:t> </a:t>
            </a:r>
            <a:r>
              <a:rPr lang="nl-BE" i="0" baseline="0" dirty="0" err="1" smtClean="0"/>
              <a:t>delegated</a:t>
            </a:r>
            <a:r>
              <a:rPr lang="nl-BE" i="0" baseline="0" dirty="0" smtClean="0"/>
              <a:t> acts. The new Directive, </a:t>
            </a:r>
            <a:r>
              <a:rPr lang="nl-BE" i="0" baseline="0" dirty="0" err="1" smtClean="0"/>
              <a:t>if</a:t>
            </a:r>
            <a:r>
              <a:rPr lang="nl-BE" i="0" baseline="0" dirty="0" smtClean="0"/>
              <a:t> </a:t>
            </a:r>
            <a:r>
              <a:rPr lang="nl-BE" i="0" baseline="0" dirty="0" err="1" smtClean="0"/>
              <a:t>not</a:t>
            </a:r>
            <a:r>
              <a:rPr lang="nl-BE" i="0" baseline="0" dirty="0" smtClean="0"/>
              <a:t> </a:t>
            </a:r>
            <a:r>
              <a:rPr lang="nl-BE" i="0" baseline="0" dirty="0" err="1" smtClean="0"/>
              <a:t>significantly</a:t>
            </a:r>
            <a:r>
              <a:rPr lang="nl-BE" i="0" baseline="0" dirty="0" smtClean="0"/>
              <a:t> </a:t>
            </a:r>
            <a:r>
              <a:rPr lang="nl-BE" i="0" baseline="0" dirty="0" err="1" smtClean="0"/>
              <a:t>altered</a:t>
            </a:r>
            <a:r>
              <a:rPr lang="nl-BE" i="0" baseline="0" dirty="0" smtClean="0"/>
              <a:t> </a:t>
            </a:r>
            <a:r>
              <a:rPr lang="nl-BE" i="0" baseline="0" dirty="0" err="1" smtClean="0"/>
              <a:t>during</a:t>
            </a:r>
            <a:r>
              <a:rPr lang="nl-BE" i="0" baseline="0" dirty="0" smtClean="0"/>
              <a:t> the </a:t>
            </a:r>
            <a:r>
              <a:rPr lang="nl-BE" i="0" baseline="0" dirty="0" err="1" smtClean="0"/>
              <a:t>ongoing</a:t>
            </a:r>
            <a:r>
              <a:rPr lang="nl-BE" i="0" baseline="0" dirty="0" smtClean="0"/>
              <a:t> </a:t>
            </a:r>
            <a:r>
              <a:rPr lang="nl-BE" i="0" baseline="0" dirty="0" err="1" smtClean="0"/>
              <a:t>legislative</a:t>
            </a:r>
            <a:r>
              <a:rPr lang="nl-BE" i="0" baseline="0" dirty="0" smtClean="0"/>
              <a:t> </a:t>
            </a:r>
            <a:r>
              <a:rPr lang="nl-BE" i="0" baseline="0" dirty="0" err="1" smtClean="0"/>
              <a:t>process</a:t>
            </a:r>
            <a:r>
              <a:rPr lang="nl-BE" i="0" baseline="0" dirty="0" smtClean="0"/>
              <a:t>, </a:t>
            </a:r>
            <a:r>
              <a:rPr lang="nl-BE" i="0" baseline="0" dirty="0" err="1" smtClean="0"/>
              <a:t>will</a:t>
            </a:r>
            <a:r>
              <a:rPr lang="nl-BE" i="0" baseline="0" dirty="0" smtClean="0"/>
              <a:t> </a:t>
            </a:r>
            <a:r>
              <a:rPr lang="nl-BE" i="0" baseline="0" dirty="0" err="1" smtClean="0"/>
              <a:t>also</a:t>
            </a:r>
            <a:r>
              <a:rPr lang="nl-BE" i="0" baseline="0" dirty="0" smtClean="0"/>
              <a:t> lead </a:t>
            </a:r>
            <a:r>
              <a:rPr lang="nl-BE" i="0" baseline="0" dirty="0" err="1" smtClean="0"/>
              <a:t>to</a:t>
            </a:r>
            <a:r>
              <a:rPr lang="nl-BE" i="0" baseline="0" dirty="0" smtClean="0"/>
              <a:t> a </a:t>
            </a:r>
            <a:r>
              <a:rPr lang="nl-BE" i="0" baseline="0" dirty="0" err="1" smtClean="0"/>
              <a:t>further</a:t>
            </a:r>
            <a:r>
              <a:rPr lang="nl-BE" i="0" baseline="0" dirty="0" smtClean="0"/>
              <a:t> </a:t>
            </a:r>
            <a:r>
              <a:rPr lang="nl-BE" i="0" baseline="0" dirty="0" err="1" smtClean="0"/>
              <a:t>harmonisation</a:t>
            </a:r>
            <a:r>
              <a:rPr lang="nl-BE" i="0" baseline="0" dirty="0" smtClean="0"/>
              <a:t> </a:t>
            </a:r>
            <a:r>
              <a:rPr lang="nl-BE" i="0" baseline="0" dirty="0" err="1" smtClean="0"/>
              <a:t>and</a:t>
            </a:r>
            <a:r>
              <a:rPr lang="nl-BE" i="0" baseline="0" dirty="0" smtClean="0"/>
              <a:t> </a:t>
            </a:r>
            <a:r>
              <a:rPr lang="nl-BE" i="0" baseline="0" dirty="0" err="1" smtClean="0"/>
              <a:t>clarification</a:t>
            </a:r>
            <a:r>
              <a:rPr lang="nl-BE" i="0" baseline="0" dirty="0" smtClean="0"/>
              <a:t> of the screening </a:t>
            </a:r>
            <a:r>
              <a:rPr lang="nl-BE" i="0" baseline="0" dirty="0" err="1" smtClean="0"/>
              <a:t>process</a:t>
            </a:r>
            <a:r>
              <a:rPr lang="nl-BE" i="0" baseline="0" dirty="0" smtClean="0"/>
              <a:t>. </a:t>
            </a:r>
            <a:r>
              <a:rPr lang="nl-BE" i="0" baseline="0" dirty="0" err="1" smtClean="0"/>
              <a:t>Moreover</a:t>
            </a:r>
            <a:r>
              <a:rPr lang="nl-BE" i="0" baseline="0" dirty="0" smtClean="0"/>
              <a:t>, </a:t>
            </a:r>
            <a:r>
              <a:rPr lang="nl-BE" i="0" baseline="0" dirty="0" err="1" smtClean="0"/>
              <a:t>it</a:t>
            </a:r>
            <a:r>
              <a:rPr lang="nl-BE" i="0" baseline="0" dirty="0" smtClean="0"/>
              <a:t> </a:t>
            </a:r>
            <a:r>
              <a:rPr lang="nl-BE" i="0" baseline="0" dirty="0" err="1" smtClean="0"/>
              <a:t>also</a:t>
            </a:r>
            <a:r>
              <a:rPr lang="nl-BE" i="0" baseline="0" dirty="0" smtClean="0"/>
              <a:t> </a:t>
            </a:r>
            <a:r>
              <a:rPr lang="nl-BE" i="0" baseline="0" dirty="0" err="1" smtClean="0"/>
              <a:t>exemplifies</a:t>
            </a:r>
            <a:r>
              <a:rPr lang="nl-BE" i="0" baseline="0" dirty="0" smtClean="0"/>
              <a:t> </a:t>
            </a:r>
            <a:r>
              <a:rPr lang="nl-BE" i="0" baseline="0" dirty="0" err="1" smtClean="0"/>
              <a:t>that</a:t>
            </a:r>
            <a:r>
              <a:rPr lang="nl-BE" i="0" baseline="0" dirty="0" smtClean="0"/>
              <a:t> the Union is </a:t>
            </a:r>
            <a:r>
              <a:rPr lang="nl-BE" i="0" baseline="0" dirty="0" err="1" smtClean="0"/>
              <a:t>not</a:t>
            </a:r>
            <a:r>
              <a:rPr lang="nl-BE" i="0" baseline="0" dirty="0" smtClean="0"/>
              <a:t> </a:t>
            </a:r>
            <a:r>
              <a:rPr lang="nl-BE" i="0" baseline="0" dirty="0" err="1" smtClean="0"/>
              <a:t>giving</a:t>
            </a:r>
            <a:r>
              <a:rPr lang="nl-BE" i="0" baseline="0" dirty="0" smtClean="0"/>
              <a:t> in on the smaller but important </a:t>
            </a:r>
            <a:r>
              <a:rPr lang="nl-BE" i="0" baseline="0" dirty="0" err="1" smtClean="0"/>
              <a:t>effects</a:t>
            </a:r>
            <a:r>
              <a:rPr lang="nl-BE" i="0" baseline="0" dirty="0" smtClean="0"/>
              <a:t>, </a:t>
            </a:r>
            <a:r>
              <a:rPr lang="nl-BE" i="0" baseline="0" dirty="0" err="1" smtClean="0"/>
              <a:t>such</a:t>
            </a:r>
            <a:r>
              <a:rPr lang="nl-BE" i="0" baseline="0" dirty="0" smtClean="0"/>
              <a:t> as land </a:t>
            </a:r>
            <a:r>
              <a:rPr lang="nl-BE" i="0" baseline="0" dirty="0" err="1" smtClean="0"/>
              <a:t>scape</a:t>
            </a:r>
            <a:r>
              <a:rPr lang="nl-BE" i="0" baseline="0" dirty="0" smtClean="0"/>
              <a:t> </a:t>
            </a:r>
            <a:r>
              <a:rPr lang="nl-BE" i="0" baseline="0" dirty="0" err="1" smtClean="0"/>
              <a:t>fragmentation</a:t>
            </a:r>
            <a:r>
              <a:rPr lang="nl-BE" i="0" baseline="0" dirty="0" smtClean="0"/>
              <a:t> </a:t>
            </a:r>
            <a:r>
              <a:rPr lang="nl-BE" i="0" baseline="0" dirty="0" err="1" smtClean="0"/>
              <a:t>and</a:t>
            </a:r>
            <a:r>
              <a:rPr lang="nl-BE" i="0" baseline="0" dirty="0" smtClean="0"/>
              <a:t> </a:t>
            </a:r>
            <a:r>
              <a:rPr lang="nl-BE" i="0" baseline="0" dirty="0" err="1" smtClean="0"/>
              <a:t>urbanization</a:t>
            </a:r>
            <a:r>
              <a:rPr lang="nl-BE" i="0" baseline="0" dirty="0" smtClean="0"/>
              <a:t>. </a:t>
            </a:r>
          </a:p>
          <a:p>
            <a:endParaRPr lang="nl-BE" i="0" baseline="0" dirty="0" smtClean="0"/>
          </a:p>
          <a:p>
            <a:r>
              <a:rPr lang="nl-BE" i="0" baseline="0" dirty="0" smtClean="0"/>
              <a:t>On the </a:t>
            </a:r>
            <a:r>
              <a:rPr lang="nl-BE" i="0" baseline="0" dirty="0" err="1" smtClean="0"/>
              <a:t>downside</a:t>
            </a:r>
            <a:r>
              <a:rPr lang="nl-BE" i="0" baseline="0" dirty="0" smtClean="0"/>
              <a:t>, even the new </a:t>
            </a:r>
            <a:r>
              <a:rPr lang="nl-BE" i="0" baseline="0" dirty="0" err="1" smtClean="0"/>
              <a:t>proposal</a:t>
            </a:r>
            <a:r>
              <a:rPr lang="nl-BE" i="0" baseline="0" dirty="0" smtClean="0"/>
              <a:t> does </a:t>
            </a:r>
            <a:r>
              <a:rPr lang="nl-BE" i="0" baseline="0" dirty="0" err="1" smtClean="0"/>
              <a:t>not</a:t>
            </a:r>
            <a:r>
              <a:rPr lang="nl-BE" i="0" baseline="0" dirty="0" smtClean="0"/>
              <a:t> </a:t>
            </a:r>
            <a:r>
              <a:rPr lang="nl-BE" i="0" baseline="0" dirty="0" err="1" smtClean="0"/>
              <a:t>seem</a:t>
            </a:r>
            <a:r>
              <a:rPr lang="nl-BE" i="0" baseline="0" dirty="0" smtClean="0"/>
              <a:t> </a:t>
            </a:r>
            <a:r>
              <a:rPr lang="nl-BE" i="0" baseline="0" dirty="0" err="1" smtClean="0"/>
              <a:t>tofully</a:t>
            </a:r>
            <a:r>
              <a:rPr lang="nl-BE" i="0" baseline="0" dirty="0" smtClean="0"/>
              <a:t>  </a:t>
            </a:r>
            <a:r>
              <a:rPr lang="nl-BE" i="0" baseline="0" dirty="0" err="1" smtClean="0"/>
              <a:t>address</a:t>
            </a:r>
            <a:r>
              <a:rPr lang="nl-BE" i="0" baseline="0" dirty="0" smtClean="0"/>
              <a:t>, in </a:t>
            </a:r>
            <a:r>
              <a:rPr lang="nl-BE" i="0" baseline="0" dirty="0" err="1" smtClean="0"/>
              <a:t>itself</a:t>
            </a:r>
            <a:r>
              <a:rPr lang="nl-BE" i="0" baseline="0" dirty="0" smtClean="0"/>
              <a:t>, the </a:t>
            </a:r>
            <a:r>
              <a:rPr lang="nl-BE" i="0" baseline="0" dirty="0" err="1" smtClean="0"/>
              <a:t>margin</a:t>
            </a:r>
            <a:r>
              <a:rPr lang="nl-BE" i="0" baseline="0" dirty="0" smtClean="0"/>
              <a:t> of </a:t>
            </a:r>
            <a:r>
              <a:rPr lang="nl-BE" i="0" baseline="0" dirty="0" err="1" smtClean="0"/>
              <a:t>discretion</a:t>
            </a:r>
            <a:r>
              <a:rPr lang="nl-BE" i="0" baseline="0" dirty="0" smtClean="0"/>
              <a:t> </a:t>
            </a:r>
            <a:r>
              <a:rPr lang="nl-BE" i="0" baseline="0" dirty="0" err="1" smtClean="0"/>
              <a:t>that</a:t>
            </a:r>
            <a:r>
              <a:rPr lang="nl-BE" i="0" baseline="0" dirty="0" smtClean="0"/>
              <a:t> </a:t>
            </a:r>
            <a:r>
              <a:rPr lang="nl-BE" i="0" baseline="0" dirty="0" err="1" smtClean="0"/>
              <a:t>fostered</a:t>
            </a:r>
            <a:r>
              <a:rPr lang="nl-BE" i="0" baseline="0" dirty="0" smtClean="0"/>
              <a:t> </a:t>
            </a:r>
            <a:r>
              <a:rPr lang="nl-BE" i="0" baseline="0" dirty="0" err="1" smtClean="0"/>
              <a:t>so</a:t>
            </a:r>
            <a:r>
              <a:rPr lang="nl-BE" i="0" baseline="0" dirty="0" smtClean="0"/>
              <a:t> </a:t>
            </a:r>
            <a:r>
              <a:rPr lang="nl-BE" i="0" baseline="0" dirty="0" err="1" smtClean="0"/>
              <a:t>many</a:t>
            </a:r>
            <a:r>
              <a:rPr lang="nl-BE" i="0" baseline="0" dirty="0" smtClean="0"/>
              <a:t> case </a:t>
            </a:r>
            <a:r>
              <a:rPr lang="nl-BE" i="0" baseline="0" dirty="0" err="1" smtClean="0"/>
              <a:t>law</a:t>
            </a:r>
            <a:r>
              <a:rPr lang="nl-BE" i="0" baseline="0" dirty="0" smtClean="0"/>
              <a:t> </a:t>
            </a:r>
            <a:r>
              <a:rPr lang="nl-BE" i="0" baseline="0" dirty="0" err="1" smtClean="0"/>
              <a:t>and</a:t>
            </a:r>
            <a:r>
              <a:rPr lang="nl-BE" i="0" baseline="0" dirty="0" smtClean="0"/>
              <a:t> </a:t>
            </a:r>
            <a:r>
              <a:rPr lang="nl-BE" i="0" baseline="0" dirty="0" err="1" smtClean="0"/>
              <a:t>legal</a:t>
            </a:r>
            <a:r>
              <a:rPr lang="nl-BE" i="0" baseline="0" dirty="0" smtClean="0"/>
              <a:t> </a:t>
            </a:r>
            <a:r>
              <a:rPr lang="nl-BE" i="0" baseline="0" dirty="0" err="1" smtClean="0"/>
              <a:t>uncertainty</a:t>
            </a:r>
            <a:r>
              <a:rPr lang="nl-BE" i="0" baseline="0" dirty="0" smtClean="0"/>
              <a:t>. </a:t>
            </a:r>
            <a:r>
              <a:rPr lang="nl-BE" i="0" baseline="0" dirty="0" err="1" smtClean="0"/>
              <a:t>Although</a:t>
            </a:r>
            <a:r>
              <a:rPr lang="nl-BE" i="0" baseline="0" dirty="0" smtClean="0"/>
              <a:t> the new </a:t>
            </a:r>
            <a:r>
              <a:rPr lang="nl-BE" i="0" baseline="0" dirty="0" err="1" smtClean="0"/>
              <a:t>provisions</a:t>
            </a:r>
            <a:r>
              <a:rPr lang="nl-BE" i="0" baseline="0" dirty="0" smtClean="0"/>
              <a:t> </a:t>
            </a:r>
            <a:r>
              <a:rPr lang="nl-BE" i="0" baseline="0" dirty="0" err="1" smtClean="0"/>
              <a:t>seem</a:t>
            </a:r>
            <a:r>
              <a:rPr lang="nl-BE" i="0" baseline="0" dirty="0" smtClean="0"/>
              <a:t> </a:t>
            </a:r>
            <a:r>
              <a:rPr lang="nl-BE" i="0" baseline="0" dirty="0" err="1" smtClean="0"/>
              <a:t>to</a:t>
            </a:r>
            <a:r>
              <a:rPr lang="nl-BE" i="0" baseline="0" dirty="0" smtClean="0"/>
              <a:t> </a:t>
            </a:r>
            <a:r>
              <a:rPr lang="nl-BE" i="0" baseline="0" dirty="0" err="1" smtClean="0"/>
              <a:t>presuppose</a:t>
            </a:r>
            <a:r>
              <a:rPr lang="nl-BE" i="0" baseline="0" dirty="0" smtClean="0"/>
              <a:t> the </a:t>
            </a:r>
            <a:r>
              <a:rPr lang="nl-BE" i="0" baseline="0" dirty="0" err="1" smtClean="0"/>
              <a:t>existence</a:t>
            </a:r>
            <a:r>
              <a:rPr lang="nl-BE" i="0" baseline="0" dirty="0" smtClean="0"/>
              <a:t> of a case-</a:t>
            </a:r>
            <a:r>
              <a:rPr lang="nl-BE" i="0" baseline="0" dirty="0" err="1" smtClean="0"/>
              <a:t>by</a:t>
            </a:r>
            <a:r>
              <a:rPr lang="nl-BE" i="0" baseline="0" dirty="0" smtClean="0"/>
              <a:t>-case approach </a:t>
            </a:r>
            <a:r>
              <a:rPr lang="nl-BE" i="0" baseline="0" dirty="0" err="1" smtClean="0"/>
              <a:t>for</a:t>
            </a:r>
            <a:r>
              <a:rPr lang="nl-BE" i="0" baseline="0" dirty="0" smtClean="0"/>
              <a:t> screening, </a:t>
            </a:r>
            <a:r>
              <a:rPr lang="nl-BE" i="0" baseline="0" dirty="0" err="1" smtClean="0"/>
              <a:t>yet</a:t>
            </a:r>
            <a:r>
              <a:rPr lang="nl-BE" i="0" baseline="0" dirty="0" smtClean="0"/>
              <a:t>, at the </a:t>
            </a:r>
            <a:r>
              <a:rPr lang="nl-BE" i="0" baseline="0" dirty="0" err="1" smtClean="0"/>
              <a:t>same</a:t>
            </a:r>
            <a:r>
              <a:rPr lang="nl-BE" i="0" baseline="0" dirty="0" smtClean="0"/>
              <a:t> time, </a:t>
            </a:r>
            <a:r>
              <a:rPr lang="nl-BE" i="0" baseline="0" dirty="0" err="1" smtClean="0"/>
              <a:t>it</a:t>
            </a:r>
            <a:r>
              <a:rPr lang="nl-BE" i="0" baseline="0" dirty="0" smtClean="0"/>
              <a:t> </a:t>
            </a:r>
            <a:r>
              <a:rPr lang="nl-BE" i="0" baseline="0" dirty="0" err="1" smtClean="0"/>
              <a:t>still</a:t>
            </a:r>
            <a:r>
              <a:rPr lang="nl-BE" i="0" baseline="0" dirty="0" smtClean="0"/>
              <a:t> does </a:t>
            </a:r>
            <a:r>
              <a:rPr lang="nl-BE" i="0" baseline="0" dirty="0" err="1" smtClean="0"/>
              <a:t>not</a:t>
            </a:r>
            <a:r>
              <a:rPr lang="nl-BE" i="0" baseline="0" dirty="0" smtClean="0"/>
              <a:t> </a:t>
            </a:r>
            <a:r>
              <a:rPr lang="nl-BE" i="0" baseline="0" dirty="0" err="1" smtClean="0"/>
              <a:t>rule</a:t>
            </a:r>
            <a:r>
              <a:rPr lang="nl-BE" i="0" baseline="0" dirty="0" smtClean="0"/>
              <a:t> out the </a:t>
            </a:r>
            <a:r>
              <a:rPr lang="nl-BE" i="0" baseline="0" dirty="0" err="1" smtClean="0"/>
              <a:t>threshold</a:t>
            </a:r>
            <a:r>
              <a:rPr lang="nl-BE" i="0" baseline="0" dirty="0" smtClean="0"/>
              <a:t> option. </a:t>
            </a:r>
            <a:r>
              <a:rPr lang="nl-BE" i="0" baseline="0" dirty="0" err="1" smtClean="0"/>
              <a:t>Perhaps</a:t>
            </a:r>
            <a:r>
              <a:rPr lang="nl-BE" i="0" baseline="0" dirty="0" smtClean="0"/>
              <a:t> </a:t>
            </a:r>
            <a:r>
              <a:rPr lang="nl-BE" i="0" baseline="0" dirty="0" err="1" smtClean="0"/>
              <a:t>better</a:t>
            </a:r>
            <a:r>
              <a:rPr lang="nl-BE" i="0" baseline="0" dirty="0" smtClean="0"/>
              <a:t> </a:t>
            </a:r>
            <a:r>
              <a:rPr lang="nl-BE" i="0" baseline="0" dirty="0" err="1" smtClean="0"/>
              <a:t>merely</a:t>
            </a:r>
            <a:r>
              <a:rPr lang="nl-BE" i="0" baseline="0" dirty="0" smtClean="0"/>
              <a:t> </a:t>
            </a:r>
            <a:r>
              <a:rPr lang="nl-BE" i="0" baseline="0" dirty="0" err="1" smtClean="0"/>
              <a:t>to</a:t>
            </a:r>
            <a:r>
              <a:rPr lang="nl-BE" i="0" baseline="0" dirty="0" smtClean="0"/>
              <a:t> point out </a:t>
            </a:r>
            <a:r>
              <a:rPr lang="nl-BE" i="0" baseline="0" dirty="0" err="1" smtClean="0"/>
              <a:t>that</a:t>
            </a:r>
            <a:r>
              <a:rPr lang="nl-BE" i="0" baseline="0" dirty="0" smtClean="0"/>
              <a:t> </a:t>
            </a:r>
            <a:r>
              <a:rPr lang="nl-BE" i="0" baseline="0" dirty="0" err="1" smtClean="0"/>
              <a:t>only</a:t>
            </a:r>
            <a:r>
              <a:rPr lang="nl-BE" i="0" baseline="0" dirty="0" smtClean="0"/>
              <a:t> </a:t>
            </a:r>
            <a:r>
              <a:rPr lang="nl-BE" i="0" baseline="0" dirty="0" err="1" smtClean="0"/>
              <a:t>indicative</a:t>
            </a:r>
            <a:r>
              <a:rPr lang="nl-BE" i="0" baseline="0" dirty="0" smtClean="0"/>
              <a:t> </a:t>
            </a:r>
            <a:r>
              <a:rPr lang="nl-BE" i="0" baseline="0" dirty="0" err="1" smtClean="0"/>
              <a:t>thresholds</a:t>
            </a:r>
            <a:r>
              <a:rPr lang="nl-BE" i="0" baseline="0" dirty="0" smtClean="0"/>
              <a:t> </a:t>
            </a:r>
            <a:r>
              <a:rPr lang="nl-BE" i="0" baseline="0" dirty="0" err="1" smtClean="0"/>
              <a:t>were</a:t>
            </a:r>
            <a:r>
              <a:rPr lang="nl-BE" i="0" baseline="0" dirty="0" smtClean="0"/>
              <a:t> </a:t>
            </a:r>
            <a:r>
              <a:rPr lang="nl-BE" i="0" baseline="0" dirty="0" err="1" smtClean="0"/>
              <a:t>possible</a:t>
            </a:r>
            <a:r>
              <a:rPr lang="nl-BE" i="0" baseline="0" dirty="0" smtClean="0"/>
              <a:t>.</a:t>
            </a:r>
          </a:p>
          <a:p>
            <a:endParaRPr lang="nl-BE" i="0" baseline="0" dirty="0" smtClean="0"/>
          </a:p>
          <a:p>
            <a:r>
              <a:rPr lang="nl-BE" i="0" baseline="0" dirty="0" err="1" smtClean="0"/>
              <a:t>Another</a:t>
            </a:r>
            <a:r>
              <a:rPr lang="nl-BE" i="0" baseline="0" dirty="0" smtClean="0"/>
              <a:t> </a:t>
            </a:r>
            <a:r>
              <a:rPr lang="nl-BE" i="0" baseline="0" dirty="0" err="1" smtClean="0"/>
              <a:t>possible</a:t>
            </a:r>
            <a:r>
              <a:rPr lang="nl-BE" i="0" baseline="0" dirty="0" smtClean="0"/>
              <a:t> </a:t>
            </a:r>
            <a:r>
              <a:rPr lang="nl-BE" i="0" baseline="0" dirty="0" err="1" smtClean="0"/>
              <a:t>objection</a:t>
            </a:r>
            <a:r>
              <a:rPr lang="nl-BE" i="0" baseline="0" dirty="0" smtClean="0"/>
              <a:t> </a:t>
            </a:r>
            <a:r>
              <a:rPr lang="nl-BE" i="0" baseline="0" dirty="0" err="1" smtClean="0"/>
              <a:t>could</a:t>
            </a:r>
            <a:r>
              <a:rPr lang="nl-BE" i="0" baseline="0" dirty="0" smtClean="0"/>
              <a:t> </a:t>
            </a:r>
            <a:r>
              <a:rPr lang="nl-BE" i="0" baseline="0" dirty="0" err="1" smtClean="0"/>
              <a:t>relate</a:t>
            </a:r>
            <a:r>
              <a:rPr lang="nl-BE" i="0" baseline="0" dirty="0" smtClean="0"/>
              <a:t> </a:t>
            </a:r>
            <a:r>
              <a:rPr lang="nl-BE" i="0" baseline="0" dirty="0" err="1" smtClean="0"/>
              <a:t>to</a:t>
            </a:r>
            <a:r>
              <a:rPr lang="nl-BE" i="0" baseline="0" dirty="0" smtClean="0"/>
              <a:t> the </a:t>
            </a:r>
            <a:r>
              <a:rPr lang="nl-BE" i="0" baseline="0" dirty="0" err="1" smtClean="0"/>
              <a:t>fact</a:t>
            </a:r>
            <a:r>
              <a:rPr lang="nl-BE" i="0" baseline="0" dirty="0" smtClean="0"/>
              <a:t> </a:t>
            </a:r>
            <a:r>
              <a:rPr lang="nl-BE" i="0" baseline="0" dirty="0" err="1" smtClean="0"/>
              <a:t>that</a:t>
            </a:r>
            <a:r>
              <a:rPr lang="nl-BE" i="0" baseline="0" dirty="0" smtClean="0"/>
              <a:t> </a:t>
            </a:r>
            <a:r>
              <a:rPr lang="nl-BE" i="0" baseline="0" dirty="0" err="1" smtClean="0"/>
              <a:t>it</a:t>
            </a:r>
            <a:r>
              <a:rPr lang="nl-BE" i="0" baseline="0" dirty="0" smtClean="0"/>
              <a:t> </a:t>
            </a:r>
            <a:r>
              <a:rPr lang="nl-BE" i="0" baseline="0" dirty="0" err="1" smtClean="0"/>
              <a:t>not</a:t>
            </a:r>
            <a:r>
              <a:rPr lang="nl-BE" i="0" baseline="0" dirty="0" smtClean="0"/>
              <a:t> </a:t>
            </a:r>
            <a:r>
              <a:rPr lang="nl-BE" i="0" baseline="0" dirty="0" err="1" smtClean="0"/>
              <a:t>only</a:t>
            </a:r>
            <a:r>
              <a:rPr lang="nl-BE" i="0" baseline="0" dirty="0" smtClean="0"/>
              <a:t> </a:t>
            </a:r>
            <a:r>
              <a:rPr lang="nl-BE" i="0" baseline="0" dirty="0" err="1" smtClean="0"/>
              <a:t>creates</a:t>
            </a:r>
            <a:r>
              <a:rPr lang="nl-BE" i="0" baseline="0" dirty="0" smtClean="0"/>
              <a:t> </a:t>
            </a:r>
            <a:r>
              <a:rPr lang="nl-BE" i="0" baseline="0" dirty="0" err="1" smtClean="0"/>
              <a:t>and</a:t>
            </a:r>
            <a:r>
              <a:rPr lang="nl-BE" i="0" baseline="0" dirty="0" smtClean="0"/>
              <a:t> </a:t>
            </a:r>
            <a:r>
              <a:rPr lang="nl-BE" i="0" baseline="0" dirty="0" err="1" smtClean="0"/>
              <a:t>additional</a:t>
            </a:r>
            <a:r>
              <a:rPr lang="nl-BE" i="0" baseline="0" dirty="0" smtClean="0"/>
              <a:t> </a:t>
            </a:r>
            <a:r>
              <a:rPr lang="nl-BE" i="0" baseline="0" dirty="0" err="1" smtClean="0"/>
              <a:t>administrative</a:t>
            </a:r>
            <a:r>
              <a:rPr lang="nl-BE" i="0" baseline="0" dirty="0" smtClean="0"/>
              <a:t> </a:t>
            </a:r>
            <a:r>
              <a:rPr lang="nl-BE" i="0" baseline="0" dirty="0" err="1" smtClean="0"/>
              <a:t>burden</a:t>
            </a:r>
            <a:r>
              <a:rPr lang="nl-BE" i="0" baseline="0" dirty="0" smtClean="0"/>
              <a:t> but, more </a:t>
            </a:r>
            <a:r>
              <a:rPr lang="nl-BE" i="0" baseline="0" dirty="0" err="1" smtClean="0"/>
              <a:t>importantly</a:t>
            </a:r>
            <a:r>
              <a:rPr lang="nl-BE" i="0" baseline="0" dirty="0" smtClean="0"/>
              <a:t>, </a:t>
            </a:r>
            <a:r>
              <a:rPr lang="nl-BE" i="0" baseline="0" dirty="0" err="1" smtClean="0"/>
              <a:t>seems</a:t>
            </a:r>
            <a:r>
              <a:rPr lang="nl-BE" i="0" baseline="0" dirty="0" smtClean="0"/>
              <a:t> </a:t>
            </a:r>
            <a:r>
              <a:rPr lang="nl-BE" i="0" baseline="0" dirty="0" err="1" smtClean="0"/>
              <a:t>to</a:t>
            </a:r>
            <a:r>
              <a:rPr lang="nl-BE" i="0" baseline="0" dirty="0" smtClean="0"/>
              <a:t> </a:t>
            </a:r>
            <a:r>
              <a:rPr lang="nl-BE" i="0" baseline="0" dirty="0" err="1" smtClean="0"/>
              <a:t>penalize</a:t>
            </a:r>
            <a:r>
              <a:rPr lang="nl-BE" i="0" baseline="0" dirty="0" smtClean="0"/>
              <a:t> more the </a:t>
            </a:r>
            <a:r>
              <a:rPr lang="nl-BE" i="0" baseline="0" dirty="0" err="1" smtClean="0"/>
              <a:t>SMEs</a:t>
            </a:r>
            <a:r>
              <a:rPr lang="nl-BE" i="0" baseline="0" dirty="0" smtClean="0"/>
              <a:t>.</a:t>
            </a:r>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33</a:t>
            </a:fld>
            <a:endParaRPr lang="nl-B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err="1" smtClean="0"/>
              <a:t>This</a:t>
            </a:r>
            <a:r>
              <a:rPr lang="nl-BE" dirty="0" smtClean="0"/>
              <a:t> </a:t>
            </a:r>
            <a:r>
              <a:rPr lang="nl-BE" dirty="0" err="1" smtClean="0"/>
              <a:t>brings</a:t>
            </a:r>
            <a:r>
              <a:rPr lang="nl-BE" dirty="0" smtClean="0"/>
              <a:t> me </a:t>
            </a:r>
            <a:r>
              <a:rPr lang="nl-BE" dirty="0" err="1" smtClean="0"/>
              <a:t>till</a:t>
            </a:r>
            <a:r>
              <a:rPr lang="nl-BE" dirty="0" smtClean="0"/>
              <a:t> me </a:t>
            </a:r>
            <a:r>
              <a:rPr lang="nl-BE" dirty="0" err="1" smtClean="0"/>
              <a:t>concluding</a:t>
            </a:r>
            <a:r>
              <a:rPr lang="nl-BE" baseline="0" dirty="0" smtClean="0"/>
              <a:t> </a:t>
            </a:r>
            <a:r>
              <a:rPr lang="nl-BE" baseline="0" dirty="0" err="1" smtClean="0"/>
              <a:t>remarks</a:t>
            </a:r>
            <a:r>
              <a:rPr lang="nl-BE" baseline="0" dirty="0" smtClean="0"/>
              <a:t>.</a:t>
            </a:r>
            <a:endParaRPr lang="nl-BE" dirty="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34</a:t>
            </a:fld>
            <a:endParaRPr lang="nl-B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baseline="0" dirty="0" smtClean="0"/>
              <a:t>In sum, it has become clear that ensuring effective screening is all about maintaining a cumbersome balance between, the one hand side, protecting the environment from fragmentation caused by smaller projects while, at the other hand, not allowing an unnecessary administrative burden to be created. To some extent, the role of the EC’s in this process, is a bit similar to Sisyphus, who condemned </a:t>
            </a:r>
            <a:r>
              <a:rPr lang="en-US" dirty="0" smtClean="0">
                <a:effectLst/>
              </a:rPr>
              <a:t>to an eternity of rolling a boulder uphill then watching it roll back down again. In a similar way, ensuring an effective screening-approach,</a:t>
            </a:r>
            <a:r>
              <a:rPr lang="en-US" baseline="0" dirty="0" smtClean="0">
                <a:effectLst/>
              </a:rPr>
              <a:t> is</a:t>
            </a:r>
            <a:r>
              <a:rPr lang="en-US" baseline="0" dirty="0" smtClean="0"/>
              <a:t> a difficult and everlasting battle. Yet, in the end, an effective and workable screening process will remain pivotal in order to ensure sustainability in the EU.</a:t>
            </a:r>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35</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b="0" dirty="0" smtClean="0"/>
              <a:t>First</a:t>
            </a:r>
            <a:r>
              <a:rPr lang="en-US" b="0" baseline="0" dirty="0" smtClean="0"/>
              <a:t> </a:t>
            </a:r>
            <a:r>
              <a:rPr lang="en-US" b="0" dirty="0" smtClean="0"/>
              <a:t>a</a:t>
            </a:r>
            <a:r>
              <a:rPr lang="en-US" b="0" baseline="0" dirty="0" smtClean="0"/>
              <a:t> quick rehearsal on the basic foundations of the </a:t>
            </a:r>
            <a:r>
              <a:rPr lang="en-US" b="0" dirty="0" smtClean="0"/>
              <a:t>EIA Directive. At</a:t>
            </a:r>
            <a:r>
              <a:rPr lang="en-US" b="0" baseline="0" dirty="0" smtClean="0"/>
              <a:t> first glance, the story is quite simple. Art. 2 of the Directive</a:t>
            </a:r>
            <a:r>
              <a:rPr lang="en-US" b="0" dirty="0" smtClean="0"/>
              <a:t> requires an EIA to be carried out for projects “</a:t>
            </a:r>
            <a:r>
              <a:rPr lang="en-US" b="0" i="1" dirty="0" smtClean="0"/>
              <a:t>likely to have significant effects on the environment</a:t>
            </a:r>
            <a:r>
              <a:rPr lang="en-US" b="0" dirty="0" smtClean="0"/>
              <a:t>”.</a:t>
            </a:r>
            <a:r>
              <a:rPr lang="en-US" b="0" baseline="0" dirty="0" smtClean="0"/>
              <a:t> Yet, in the end the Directive, in contradiction with, for instance, the Habitats Directive, does not oblige all possible projects to be made subject to an EIA. This is only the case for the projects listed on Annex I and II.  The bigger infrastructure and industrial projects, such as nuclear power plants, airports and integrated chemical installations are listed in A</a:t>
            </a:r>
            <a:r>
              <a:rPr lang="nl-BE" b="0" dirty="0" err="1" smtClean="0"/>
              <a:t>nnex</a:t>
            </a:r>
            <a:r>
              <a:rPr lang="nl-BE" b="0" dirty="0" smtClean="0"/>
              <a:t> I.</a:t>
            </a:r>
            <a:r>
              <a:rPr lang="nl-BE" b="0" baseline="0" dirty="0" smtClean="0"/>
              <a:t> For these </a:t>
            </a:r>
            <a:r>
              <a:rPr lang="nl-BE" b="0" baseline="0" dirty="0" err="1" smtClean="0"/>
              <a:t>projects</a:t>
            </a:r>
            <a:r>
              <a:rPr lang="nl-BE" b="0" baseline="0" dirty="0" smtClean="0"/>
              <a:t> no screening is </a:t>
            </a:r>
            <a:r>
              <a:rPr lang="nl-BE" b="0" baseline="0" dirty="0" err="1" smtClean="0"/>
              <a:t>required</a:t>
            </a:r>
            <a:r>
              <a:rPr lang="nl-BE" b="0" baseline="0" dirty="0" smtClean="0"/>
              <a:t> as </a:t>
            </a:r>
            <a:r>
              <a:rPr lang="nl-BE" b="0" baseline="0" dirty="0" err="1" smtClean="0"/>
              <a:t>they</a:t>
            </a:r>
            <a:r>
              <a:rPr lang="nl-BE" b="0" baseline="0" dirty="0" smtClean="0"/>
              <a:t> are m</a:t>
            </a:r>
            <a:r>
              <a:rPr lang="nl-BE" b="0" dirty="0" smtClean="0"/>
              <a:t>ade subject </a:t>
            </a:r>
            <a:r>
              <a:rPr lang="nl-BE" b="0" dirty="0" err="1" smtClean="0"/>
              <a:t>to</a:t>
            </a:r>
            <a:r>
              <a:rPr lang="nl-BE" b="0" dirty="0" smtClean="0"/>
              <a:t> </a:t>
            </a:r>
            <a:r>
              <a:rPr lang="nl-BE" b="0" dirty="0" err="1" smtClean="0"/>
              <a:t>an</a:t>
            </a:r>
            <a:r>
              <a:rPr lang="nl-BE" b="0" dirty="0" smtClean="0"/>
              <a:t> EIA on a </a:t>
            </a:r>
            <a:r>
              <a:rPr lang="nl-BE" b="0" dirty="0" err="1" smtClean="0"/>
              <a:t>mandatory</a:t>
            </a:r>
            <a:r>
              <a:rPr lang="nl-BE" b="0" dirty="0" smtClean="0"/>
              <a:t> basis.</a:t>
            </a:r>
            <a:r>
              <a:rPr lang="nl-BE" b="0" baseline="0" dirty="0" smtClean="0"/>
              <a:t> </a:t>
            </a:r>
            <a:r>
              <a:rPr lang="nl-BE" b="0" baseline="0" dirty="0" err="1" smtClean="0"/>
              <a:t>Only</a:t>
            </a:r>
            <a:r>
              <a:rPr lang="nl-BE" b="0" baseline="0" dirty="0" smtClean="0"/>
              <a:t> </a:t>
            </a:r>
            <a:r>
              <a:rPr lang="nl-BE" b="0" baseline="0" dirty="0" err="1" smtClean="0"/>
              <a:t>for</a:t>
            </a:r>
            <a:r>
              <a:rPr lang="nl-BE" b="0" baseline="0" dirty="0" smtClean="0"/>
              <a:t> the smaller project, </a:t>
            </a:r>
            <a:r>
              <a:rPr lang="nl-BE" b="0" baseline="0" dirty="0" err="1" smtClean="0"/>
              <a:t>included</a:t>
            </a:r>
            <a:r>
              <a:rPr lang="nl-BE" b="0" baseline="0" dirty="0" smtClean="0"/>
              <a:t> in Annex II, </a:t>
            </a:r>
            <a:r>
              <a:rPr lang="nl-BE" b="0" dirty="0" smtClean="0"/>
              <a:t>M</a:t>
            </a:r>
            <a:r>
              <a:rPr lang="nl-BE" dirty="0" smtClean="0"/>
              <a:t>ember </a:t>
            </a:r>
            <a:r>
              <a:rPr lang="nl-BE" dirty="0" err="1" smtClean="0"/>
              <a:t>States</a:t>
            </a:r>
            <a:r>
              <a:rPr lang="nl-BE" dirty="0" smtClean="0"/>
              <a:t> are </a:t>
            </a:r>
            <a:r>
              <a:rPr lang="nl-BE" dirty="0" err="1" smtClean="0"/>
              <a:t>required</a:t>
            </a:r>
            <a:r>
              <a:rPr lang="nl-BE" dirty="0" smtClean="0"/>
              <a:t> </a:t>
            </a:r>
            <a:r>
              <a:rPr lang="nl-BE" dirty="0" err="1" smtClean="0"/>
              <a:t>to</a:t>
            </a:r>
            <a:r>
              <a:rPr lang="nl-BE" dirty="0" smtClean="0"/>
              <a:t> first </a:t>
            </a:r>
            <a:r>
              <a:rPr lang="nl-BE" dirty="0" err="1" smtClean="0"/>
              <a:t>determine</a:t>
            </a:r>
            <a:r>
              <a:rPr lang="nl-BE" dirty="0" smtClean="0"/>
              <a:t> </a:t>
            </a:r>
            <a:r>
              <a:rPr lang="nl-BE" dirty="0" err="1" smtClean="0"/>
              <a:t>whether</a:t>
            </a:r>
            <a:r>
              <a:rPr lang="nl-BE" dirty="0" smtClean="0"/>
              <a:t> </a:t>
            </a:r>
            <a:r>
              <a:rPr lang="nl-BE" dirty="0" err="1" smtClean="0"/>
              <a:t>there</a:t>
            </a:r>
            <a:r>
              <a:rPr lang="nl-BE" dirty="0" smtClean="0"/>
              <a:t> a </a:t>
            </a:r>
            <a:r>
              <a:rPr lang="nl-BE" dirty="0" err="1" smtClean="0"/>
              <a:t>likely</a:t>
            </a:r>
            <a:r>
              <a:rPr lang="nl-BE" dirty="0" smtClean="0"/>
              <a:t> </a:t>
            </a:r>
            <a:r>
              <a:rPr lang="nl-BE" dirty="0" err="1" smtClean="0"/>
              <a:t>to</a:t>
            </a:r>
            <a:r>
              <a:rPr lang="nl-BE" dirty="0" smtClean="0"/>
              <a:t> </a:t>
            </a:r>
            <a:r>
              <a:rPr lang="nl-BE" dirty="0" err="1" smtClean="0"/>
              <a:t>be</a:t>
            </a:r>
            <a:r>
              <a:rPr lang="nl-BE" dirty="0" smtClean="0"/>
              <a:t> “</a:t>
            </a:r>
            <a:r>
              <a:rPr lang="nl-BE" i="1" dirty="0" smtClean="0"/>
              <a:t>significant </a:t>
            </a:r>
            <a:r>
              <a:rPr lang="nl-BE" i="1" dirty="0" err="1" smtClean="0"/>
              <a:t>environmental</a:t>
            </a:r>
            <a:r>
              <a:rPr lang="nl-BE" i="1" dirty="0" smtClean="0"/>
              <a:t> </a:t>
            </a:r>
            <a:r>
              <a:rPr lang="nl-BE" i="1" dirty="0" err="1" smtClean="0"/>
              <a:t>effects</a:t>
            </a:r>
            <a:r>
              <a:rPr lang="nl-BE" dirty="0" smtClean="0"/>
              <a:t>”.</a:t>
            </a:r>
            <a:r>
              <a:rPr lang="nl-BE" baseline="0" dirty="0" smtClean="0"/>
              <a:t> </a:t>
            </a:r>
            <a:endParaRPr lang="nl-BE" dirty="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4</a:t>
            </a:fld>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In</a:t>
            </a:r>
            <a:r>
              <a:rPr lang="nl-BE" baseline="0" dirty="0" smtClean="0"/>
              <a:t> essence, screening </a:t>
            </a:r>
            <a:r>
              <a:rPr lang="nl-BE" dirty="0" err="1" smtClean="0"/>
              <a:t>determines</a:t>
            </a:r>
            <a:r>
              <a:rPr lang="nl-BE" dirty="0" smtClean="0"/>
              <a:t> </a:t>
            </a:r>
            <a:r>
              <a:rPr lang="nl-BE" dirty="0" err="1" smtClean="0"/>
              <a:t>whether</a:t>
            </a:r>
            <a:r>
              <a:rPr lang="nl-BE" dirty="0" smtClean="0"/>
              <a:t> or </a:t>
            </a:r>
            <a:r>
              <a:rPr lang="nl-BE" dirty="0" err="1" smtClean="0"/>
              <a:t>not</a:t>
            </a:r>
            <a:r>
              <a:rPr lang="nl-BE" dirty="0" smtClean="0"/>
              <a:t> </a:t>
            </a:r>
            <a:r>
              <a:rPr lang="nl-BE" dirty="0" err="1" smtClean="0"/>
              <a:t>an</a:t>
            </a:r>
            <a:r>
              <a:rPr lang="nl-BE" dirty="0" smtClean="0"/>
              <a:t> EIA is </a:t>
            </a:r>
            <a:r>
              <a:rPr lang="nl-BE" dirty="0" err="1" smtClean="0"/>
              <a:t>required</a:t>
            </a:r>
            <a:r>
              <a:rPr lang="nl-BE" dirty="0" smtClean="0"/>
              <a:t> or </a:t>
            </a:r>
            <a:r>
              <a:rPr lang="nl-BE" dirty="0" err="1" smtClean="0"/>
              <a:t>not</a:t>
            </a:r>
            <a:r>
              <a:rPr lang="nl-BE" dirty="0" smtClean="0"/>
              <a:t> </a:t>
            </a:r>
            <a:r>
              <a:rPr lang="nl-BE" dirty="0" err="1" smtClean="0"/>
              <a:t>for</a:t>
            </a:r>
            <a:r>
              <a:rPr lang="nl-BE" dirty="0" smtClean="0"/>
              <a:t> a </a:t>
            </a:r>
            <a:r>
              <a:rPr lang="nl-BE" dirty="0" err="1" smtClean="0"/>
              <a:t>particular</a:t>
            </a:r>
            <a:r>
              <a:rPr lang="nl-BE" dirty="0" smtClean="0"/>
              <a:t> project. </a:t>
            </a:r>
            <a:r>
              <a:rPr lang="nl-BE" dirty="0" err="1" smtClean="0"/>
              <a:t>Yet</a:t>
            </a:r>
            <a:r>
              <a:rPr lang="nl-BE" dirty="0" smtClean="0"/>
              <a:t>,</a:t>
            </a:r>
            <a:r>
              <a:rPr lang="nl-BE" baseline="0" dirty="0" smtClean="0"/>
              <a:t> </a:t>
            </a:r>
            <a:r>
              <a:rPr lang="nl-BE" baseline="0" dirty="0" err="1" smtClean="0"/>
              <a:t>why</a:t>
            </a:r>
            <a:r>
              <a:rPr lang="nl-BE" baseline="0" dirty="0" smtClean="0"/>
              <a:t> is the EIA-Directive is </a:t>
            </a:r>
            <a:r>
              <a:rPr lang="nl-BE" baseline="0" dirty="0" err="1" smtClean="0"/>
              <a:t>so</a:t>
            </a:r>
            <a:r>
              <a:rPr lang="nl-BE" baseline="0" dirty="0" smtClean="0"/>
              <a:t> keen on </a:t>
            </a:r>
            <a:r>
              <a:rPr lang="nl-BE" baseline="0" dirty="0" err="1" smtClean="0"/>
              <a:t>providing</a:t>
            </a:r>
            <a:r>
              <a:rPr lang="nl-BE" baseline="0" dirty="0" smtClean="0"/>
              <a:t> assessment </a:t>
            </a:r>
            <a:r>
              <a:rPr lang="nl-BE" baseline="0" dirty="0" err="1" smtClean="0"/>
              <a:t>obligations</a:t>
            </a:r>
            <a:r>
              <a:rPr lang="nl-BE" baseline="0" dirty="0" smtClean="0"/>
              <a:t> smaller </a:t>
            </a:r>
            <a:r>
              <a:rPr lang="nl-BE" baseline="0" dirty="0" err="1" smtClean="0"/>
              <a:t>projects</a:t>
            </a:r>
            <a:r>
              <a:rPr lang="nl-BE" baseline="0" dirty="0" smtClean="0"/>
              <a:t>? Well, the </a:t>
            </a:r>
            <a:r>
              <a:rPr lang="nl-BE" baseline="0" dirty="0" err="1" smtClean="0"/>
              <a:t>answer</a:t>
            </a:r>
            <a:r>
              <a:rPr lang="nl-BE" baseline="0" dirty="0" smtClean="0"/>
              <a:t> </a:t>
            </a:r>
            <a:r>
              <a:rPr lang="nl-BE" baseline="0" dirty="0" err="1" smtClean="0"/>
              <a:t>to</a:t>
            </a:r>
            <a:r>
              <a:rPr lang="nl-BE" baseline="0" dirty="0" smtClean="0"/>
              <a:t> </a:t>
            </a:r>
            <a:r>
              <a:rPr lang="nl-BE" baseline="0" dirty="0" err="1" smtClean="0"/>
              <a:t>that</a:t>
            </a:r>
            <a:r>
              <a:rPr lang="nl-BE" baseline="0" dirty="0" smtClean="0"/>
              <a:t> question is </a:t>
            </a:r>
            <a:r>
              <a:rPr lang="nl-BE" baseline="0" dirty="0" err="1" smtClean="0"/>
              <a:t>quite</a:t>
            </a:r>
            <a:r>
              <a:rPr lang="nl-BE" baseline="0" dirty="0" smtClean="0"/>
              <a:t> </a:t>
            </a:r>
            <a:r>
              <a:rPr lang="nl-BE" baseline="0" dirty="0" err="1" smtClean="0"/>
              <a:t>simple</a:t>
            </a:r>
            <a:r>
              <a:rPr lang="nl-BE" baseline="0" dirty="0" smtClean="0"/>
              <a:t>: </a:t>
            </a:r>
            <a:r>
              <a:rPr lang="nl-BE" baseline="0" dirty="0" err="1" smtClean="0"/>
              <a:t>to</a:t>
            </a:r>
            <a:r>
              <a:rPr lang="nl-BE" baseline="0" dirty="0" smtClean="0"/>
              <a:t> </a:t>
            </a:r>
            <a:r>
              <a:rPr lang="nl-BE" baseline="0" dirty="0" err="1" smtClean="0"/>
              <a:t>address</a:t>
            </a:r>
            <a:r>
              <a:rPr lang="nl-BE" baseline="0" dirty="0" smtClean="0"/>
              <a:t> the </a:t>
            </a:r>
            <a:r>
              <a:rPr lang="nl-BE" baseline="0" dirty="0" err="1" smtClean="0"/>
              <a:t>so-called</a:t>
            </a:r>
            <a:r>
              <a:rPr lang="nl-BE" baseline="0" dirty="0" smtClean="0"/>
              <a:t> </a:t>
            </a:r>
            <a:r>
              <a:rPr lang="nl-BE" baseline="0" dirty="0" err="1" smtClean="0"/>
              <a:t>death</a:t>
            </a:r>
            <a:r>
              <a:rPr lang="nl-BE" baseline="0" dirty="0" smtClean="0"/>
              <a:t> </a:t>
            </a:r>
            <a:r>
              <a:rPr lang="nl-BE" baseline="0" dirty="0" err="1" smtClean="0"/>
              <a:t>by</a:t>
            </a:r>
            <a:r>
              <a:rPr lang="nl-BE" baseline="0" dirty="0" smtClean="0"/>
              <a:t> a </a:t>
            </a:r>
            <a:r>
              <a:rPr lang="nl-BE" baseline="0" dirty="0" err="1" smtClean="0"/>
              <a:t>thousand</a:t>
            </a:r>
            <a:r>
              <a:rPr lang="nl-BE" baseline="0" dirty="0" smtClean="0"/>
              <a:t> cuts-</a:t>
            </a:r>
            <a:r>
              <a:rPr lang="nl-BE" baseline="0" dirty="0" err="1" smtClean="0"/>
              <a:t>phenomenon</a:t>
            </a:r>
            <a:r>
              <a:rPr lang="nl-BE" baseline="0" dirty="0" smtClean="0"/>
              <a:t>. </a:t>
            </a:r>
            <a:r>
              <a:rPr lang="nl-BE" baseline="0" dirty="0" err="1" smtClean="0"/>
              <a:t>This</a:t>
            </a:r>
            <a:r>
              <a:rPr lang="nl-BE" baseline="0" dirty="0" smtClean="0"/>
              <a:t> </a:t>
            </a:r>
            <a:r>
              <a:rPr lang="nl-BE" baseline="0" dirty="0" err="1" smtClean="0"/>
              <a:t>phenomenon</a:t>
            </a:r>
            <a:r>
              <a:rPr lang="nl-BE" baseline="0" dirty="0" smtClean="0"/>
              <a:t>, </a:t>
            </a:r>
            <a:r>
              <a:rPr lang="nl-BE" baseline="0" dirty="0" err="1" smtClean="0"/>
              <a:t>which</a:t>
            </a:r>
            <a:r>
              <a:rPr lang="nl-BE" baseline="0" dirty="0" smtClean="0"/>
              <a:t> </a:t>
            </a:r>
            <a:r>
              <a:rPr lang="nl-BE" baseline="0" dirty="0" err="1" smtClean="0"/>
              <a:t>refers</a:t>
            </a:r>
            <a:r>
              <a:rPr lang="nl-BE" baseline="0" dirty="0" smtClean="0"/>
              <a:t> back </a:t>
            </a:r>
            <a:r>
              <a:rPr lang="nl-BE" baseline="0" dirty="0" err="1" smtClean="0"/>
              <a:t>to</a:t>
            </a:r>
            <a:r>
              <a:rPr lang="nl-BE" baseline="0" dirty="0" smtClean="0"/>
              <a:t> </a:t>
            </a:r>
            <a:r>
              <a:rPr lang="nl-BE" baseline="0" dirty="0" err="1" smtClean="0"/>
              <a:t>some</a:t>
            </a:r>
            <a:r>
              <a:rPr lang="nl-BE" baseline="0" dirty="0" smtClean="0"/>
              <a:t> </a:t>
            </a:r>
            <a:r>
              <a:rPr lang="nl-BE" baseline="0" dirty="0" err="1" smtClean="0"/>
              <a:t>cruel</a:t>
            </a:r>
            <a:r>
              <a:rPr lang="nl-BE" baseline="0" dirty="0" smtClean="0"/>
              <a:t> </a:t>
            </a:r>
            <a:r>
              <a:rPr lang="nl-BE" baseline="0" dirty="0" err="1" smtClean="0"/>
              <a:t>old</a:t>
            </a:r>
            <a:r>
              <a:rPr lang="nl-BE" baseline="0" dirty="0" smtClean="0"/>
              <a:t> Chinese foltering </a:t>
            </a:r>
            <a:r>
              <a:rPr lang="nl-BE" baseline="0" dirty="0" err="1" smtClean="0"/>
              <a:t>techniques</a:t>
            </a:r>
            <a:r>
              <a:rPr lang="nl-BE" baseline="0" dirty="0" smtClean="0"/>
              <a:t>, </a:t>
            </a:r>
            <a:r>
              <a:rPr lang="nl-BE" baseline="0" dirty="0" err="1" smtClean="0"/>
              <a:t>tries</a:t>
            </a:r>
            <a:r>
              <a:rPr lang="nl-BE" baseline="0" dirty="0" smtClean="0"/>
              <a:t> </a:t>
            </a:r>
            <a:r>
              <a:rPr lang="nl-BE" baseline="0" dirty="0" err="1" smtClean="0"/>
              <a:t>to</a:t>
            </a:r>
            <a:r>
              <a:rPr lang="nl-BE" baseline="0" dirty="0" smtClean="0"/>
              <a:t> tackle the </a:t>
            </a:r>
            <a:r>
              <a:rPr lang="nl-BE" baseline="0" dirty="0" err="1" smtClean="0"/>
              <a:t>fact</a:t>
            </a:r>
            <a:r>
              <a:rPr lang="nl-BE" baseline="0" dirty="0" smtClean="0"/>
              <a:t> </a:t>
            </a:r>
            <a:r>
              <a:rPr lang="nl-BE" baseline="0" dirty="0" err="1" smtClean="0"/>
              <a:t>that</a:t>
            </a:r>
            <a:r>
              <a:rPr lang="nl-BE" baseline="0" dirty="0" smtClean="0"/>
              <a:t> </a:t>
            </a:r>
            <a:r>
              <a:rPr lang="nl-BE" baseline="0" dirty="0" err="1" smtClean="0"/>
              <a:t>many</a:t>
            </a:r>
            <a:r>
              <a:rPr lang="nl-BE" baseline="0" dirty="0" smtClean="0"/>
              <a:t> </a:t>
            </a:r>
            <a:r>
              <a:rPr lang="nl-BE" baseline="0" dirty="0" err="1" smtClean="0"/>
              <a:t>individual</a:t>
            </a:r>
            <a:r>
              <a:rPr lang="nl-BE" baseline="0" dirty="0" smtClean="0"/>
              <a:t> </a:t>
            </a:r>
            <a:r>
              <a:rPr lang="nl-BE" baseline="0" dirty="0" err="1" smtClean="0"/>
              <a:t>interventions</a:t>
            </a:r>
            <a:r>
              <a:rPr lang="nl-BE" baseline="0" dirty="0" smtClean="0"/>
              <a:t> escape </a:t>
            </a:r>
            <a:r>
              <a:rPr lang="nl-BE" baseline="0" dirty="0" err="1" smtClean="0"/>
              <a:t>any</a:t>
            </a:r>
            <a:r>
              <a:rPr lang="nl-BE" baseline="0" dirty="0" smtClean="0"/>
              <a:t> form of assessment, even </a:t>
            </a:r>
            <a:r>
              <a:rPr lang="nl-BE" baseline="0" dirty="0" err="1" smtClean="0"/>
              <a:t>if</a:t>
            </a:r>
            <a:r>
              <a:rPr lang="nl-BE" baseline="0" dirty="0" smtClean="0"/>
              <a:t> taken </a:t>
            </a:r>
            <a:r>
              <a:rPr lang="nl-BE" baseline="0" dirty="0" err="1" smtClean="0"/>
              <a:t>together</a:t>
            </a:r>
            <a:r>
              <a:rPr lang="nl-BE" baseline="0" dirty="0" smtClean="0"/>
              <a:t>, </a:t>
            </a:r>
            <a:r>
              <a:rPr lang="nl-BE" baseline="0" dirty="0" err="1" smtClean="0"/>
              <a:t>they</a:t>
            </a:r>
            <a:r>
              <a:rPr lang="nl-BE" baseline="0" dirty="0" smtClean="0"/>
              <a:t> are </a:t>
            </a:r>
            <a:r>
              <a:rPr lang="nl-BE" baseline="0" dirty="0" err="1" smtClean="0"/>
              <a:t>still</a:t>
            </a:r>
            <a:r>
              <a:rPr lang="nl-BE" baseline="0" dirty="0" smtClean="0"/>
              <a:t> </a:t>
            </a:r>
            <a:r>
              <a:rPr lang="nl-BE" baseline="0" dirty="0" err="1" smtClean="0"/>
              <a:t>able</a:t>
            </a:r>
            <a:r>
              <a:rPr lang="nl-BE" baseline="0" dirty="0" smtClean="0"/>
              <a:t> </a:t>
            </a:r>
            <a:r>
              <a:rPr lang="nl-BE" baseline="0" dirty="0" err="1" smtClean="0"/>
              <a:t>to</a:t>
            </a:r>
            <a:r>
              <a:rPr lang="nl-BE" baseline="0" dirty="0" smtClean="0"/>
              <a:t> </a:t>
            </a:r>
            <a:r>
              <a:rPr lang="nl-BE" baseline="0" dirty="0" err="1" smtClean="0"/>
              <a:t>give</a:t>
            </a:r>
            <a:r>
              <a:rPr lang="nl-BE" baseline="0" dirty="0" smtClean="0"/>
              <a:t> </a:t>
            </a:r>
            <a:r>
              <a:rPr lang="nl-BE" baseline="0" dirty="0" err="1" smtClean="0"/>
              <a:t>rise</a:t>
            </a:r>
            <a:r>
              <a:rPr lang="nl-BE" baseline="0" dirty="0" smtClean="0"/>
              <a:t> </a:t>
            </a:r>
            <a:r>
              <a:rPr lang="nl-BE" baseline="0" dirty="0" err="1" smtClean="0"/>
              <a:t>to</a:t>
            </a:r>
            <a:r>
              <a:rPr lang="nl-BE" baseline="0" dirty="0" smtClean="0"/>
              <a:t> a </a:t>
            </a:r>
            <a:r>
              <a:rPr lang="nl-BE" baseline="0" dirty="0" err="1" smtClean="0"/>
              <a:t>cumulative</a:t>
            </a:r>
            <a:r>
              <a:rPr lang="nl-BE" baseline="0" dirty="0" smtClean="0"/>
              <a:t> significant </a:t>
            </a:r>
            <a:r>
              <a:rPr lang="nl-BE" baseline="0" dirty="0" err="1" smtClean="0"/>
              <a:t>negative</a:t>
            </a:r>
            <a:r>
              <a:rPr lang="nl-BE" baseline="0" dirty="0" smtClean="0"/>
              <a:t> on the environment. At the </a:t>
            </a:r>
            <a:r>
              <a:rPr lang="nl-BE" baseline="0" dirty="0" err="1" smtClean="0"/>
              <a:t>same</a:t>
            </a:r>
            <a:r>
              <a:rPr lang="nl-BE" baseline="0" dirty="0" smtClean="0"/>
              <a:t> time, screening does </a:t>
            </a:r>
            <a:r>
              <a:rPr lang="nl-BE" baseline="0" dirty="0" err="1" smtClean="0"/>
              <a:t>not</a:t>
            </a:r>
            <a:r>
              <a:rPr lang="nl-BE" baseline="0" dirty="0" smtClean="0"/>
              <a:t> </a:t>
            </a:r>
            <a:r>
              <a:rPr lang="nl-BE" baseline="0" dirty="0" err="1" smtClean="0"/>
              <a:t>intend</a:t>
            </a:r>
            <a:r>
              <a:rPr lang="nl-BE" baseline="0" dirty="0" smtClean="0"/>
              <a:t> </a:t>
            </a:r>
            <a:r>
              <a:rPr lang="nl-BE" baseline="0" dirty="0" err="1" smtClean="0"/>
              <a:t>to</a:t>
            </a:r>
            <a:r>
              <a:rPr lang="nl-BE" baseline="0" dirty="0" smtClean="0"/>
              <a:t> block </a:t>
            </a:r>
            <a:r>
              <a:rPr lang="nl-BE" baseline="0" dirty="0" err="1" smtClean="0"/>
              <a:t>all</a:t>
            </a:r>
            <a:r>
              <a:rPr lang="nl-BE" baseline="0" dirty="0" smtClean="0"/>
              <a:t> </a:t>
            </a:r>
            <a:r>
              <a:rPr lang="nl-BE" baseline="0" dirty="0" err="1" smtClean="0"/>
              <a:t>projects</a:t>
            </a:r>
            <a:r>
              <a:rPr lang="nl-BE" baseline="0" dirty="0" smtClean="0"/>
              <a:t>. </a:t>
            </a:r>
            <a:r>
              <a:rPr lang="nl-BE" baseline="0" dirty="0" err="1" smtClean="0"/>
              <a:t>One</a:t>
            </a:r>
            <a:r>
              <a:rPr lang="nl-BE" baseline="0" dirty="0" smtClean="0"/>
              <a:t> of the goals of screening is </a:t>
            </a:r>
            <a:r>
              <a:rPr lang="nl-BE" baseline="0" dirty="0" err="1" smtClean="0"/>
              <a:t>also</a:t>
            </a:r>
            <a:r>
              <a:rPr lang="nl-BE" baseline="0" dirty="0" smtClean="0"/>
              <a:t> </a:t>
            </a:r>
            <a:r>
              <a:rPr lang="nl-BE" baseline="0" dirty="0" err="1" smtClean="0"/>
              <a:t>to</a:t>
            </a:r>
            <a:r>
              <a:rPr lang="nl-BE" baseline="0" dirty="0" smtClean="0"/>
              <a:t> prompt the </a:t>
            </a:r>
            <a:r>
              <a:rPr lang="nl-BE" baseline="0" dirty="0" err="1" smtClean="0"/>
              <a:t>applicant</a:t>
            </a:r>
            <a:r>
              <a:rPr lang="nl-BE" baseline="0" dirty="0" smtClean="0"/>
              <a:t> </a:t>
            </a:r>
            <a:r>
              <a:rPr lang="nl-BE" baseline="0" dirty="0" err="1" smtClean="0"/>
              <a:t>to</a:t>
            </a:r>
            <a:r>
              <a:rPr lang="nl-BE" baseline="0" dirty="0" smtClean="0"/>
              <a:t> </a:t>
            </a:r>
            <a:r>
              <a:rPr lang="nl-BE" baseline="0" dirty="0" err="1" smtClean="0"/>
              <a:t>modify</a:t>
            </a:r>
            <a:r>
              <a:rPr lang="nl-BE" baseline="0" dirty="0" smtClean="0"/>
              <a:t> </a:t>
            </a:r>
            <a:r>
              <a:rPr lang="nl-BE" baseline="0" dirty="0" err="1" smtClean="0"/>
              <a:t>its</a:t>
            </a:r>
            <a:r>
              <a:rPr lang="nl-BE" baseline="0" dirty="0" smtClean="0"/>
              <a:t> project at </a:t>
            </a:r>
            <a:r>
              <a:rPr lang="nl-BE" baseline="0" dirty="0" err="1" smtClean="0"/>
              <a:t>an</a:t>
            </a:r>
            <a:r>
              <a:rPr lang="nl-BE" baseline="0" dirty="0" smtClean="0"/>
              <a:t> </a:t>
            </a:r>
            <a:r>
              <a:rPr lang="nl-BE" baseline="0" dirty="0" err="1" smtClean="0"/>
              <a:t>early</a:t>
            </a:r>
            <a:r>
              <a:rPr lang="nl-BE" baseline="0" dirty="0" smtClean="0"/>
              <a:t> stage in order </a:t>
            </a:r>
            <a:r>
              <a:rPr lang="nl-BE" baseline="0" dirty="0" err="1" smtClean="0"/>
              <a:t>to</a:t>
            </a:r>
            <a:r>
              <a:rPr lang="nl-BE" baseline="0" dirty="0" smtClean="0"/>
              <a:t> </a:t>
            </a:r>
            <a:r>
              <a:rPr lang="nl-BE" baseline="0" dirty="0" err="1" smtClean="0"/>
              <a:t>avoid</a:t>
            </a:r>
            <a:r>
              <a:rPr lang="nl-BE" baseline="0" dirty="0" smtClean="0"/>
              <a:t> significant impacts.</a:t>
            </a:r>
            <a:endParaRPr lang="nl-BE" dirty="0" smtClean="0"/>
          </a:p>
          <a:p>
            <a:endParaRPr lang="nl-BE" dirty="0" smtClean="0"/>
          </a:p>
          <a:p>
            <a:endParaRPr lang="nl-BE"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5</a:t>
            </a:fld>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aseline="0" dirty="0" err="1" smtClean="0"/>
              <a:t>That</a:t>
            </a:r>
            <a:r>
              <a:rPr lang="nl-BE" baseline="0" dirty="0" smtClean="0"/>
              <a:t> </a:t>
            </a:r>
            <a:r>
              <a:rPr lang="nl-BE" baseline="0" dirty="0" err="1" smtClean="0"/>
              <a:t>said</a:t>
            </a:r>
            <a:r>
              <a:rPr lang="nl-BE" baseline="0" dirty="0" smtClean="0"/>
              <a:t>, let </a:t>
            </a:r>
            <a:r>
              <a:rPr lang="nl-BE" baseline="0" dirty="0" err="1" smtClean="0"/>
              <a:t>us</a:t>
            </a:r>
            <a:r>
              <a:rPr lang="nl-BE" baseline="0" dirty="0" smtClean="0"/>
              <a:t> </a:t>
            </a:r>
            <a:r>
              <a:rPr lang="nl-BE" baseline="0" dirty="0" err="1" smtClean="0"/>
              <a:t>now</a:t>
            </a:r>
            <a:r>
              <a:rPr lang="nl-BE" baseline="0" dirty="0" smtClean="0"/>
              <a:t> take a look at the concrete wording of the screening </a:t>
            </a:r>
            <a:r>
              <a:rPr lang="nl-BE" baseline="0" dirty="0" err="1" smtClean="0"/>
              <a:t>provision</a:t>
            </a:r>
            <a:r>
              <a:rPr lang="nl-BE" baseline="0" dirty="0" smtClean="0"/>
              <a:t>, </a:t>
            </a:r>
            <a:r>
              <a:rPr lang="nl-BE" baseline="0" dirty="0" err="1" smtClean="0"/>
              <a:t>included</a:t>
            </a:r>
            <a:r>
              <a:rPr lang="nl-BE" baseline="0" dirty="0" smtClean="0"/>
              <a:t> in Art. 4 (2) of the </a:t>
            </a:r>
            <a:r>
              <a:rPr lang="nl-BE" baseline="0" dirty="0" err="1" smtClean="0"/>
              <a:t>original</a:t>
            </a:r>
            <a:r>
              <a:rPr lang="nl-BE" baseline="0" dirty="0" smtClean="0"/>
              <a:t> Directive. At first </a:t>
            </a:r>
            <a:r>
              <a:rPr lang="nl-BE" baseline="0" dirty="0" err="1" smtClean="0"/>
              <a:t>sight</a:t>
            </a:r>
            <a:r>
              <a:rPr lang="nl-BE" baseline="0" dirty="0" smtClean="0"/>
              <a:t>, </a:t>
            </a:r>
            <a:r>
              <a:rPr lang="nl-BE" baseline="0" dirty="0" err="1" smtClean="0"/>
              <a:t>this</a:t>
            </a:r>
            <a:r>
              <a:rPr lang="nl-BE" baseline="0" dirty="0" smtClean="0"/>
              <a:t> </a:t>
            </a:r>
            <a:r>
              <a:rPr lang="nl-BE" baseline="0" dirty="0" err="1" smtClean="0"/>
              <a:t>provision</a:t>
            </a:r>
            <a:r>
              <a:rPr lang="nl-BE" baseline="0" dirty="0" smtClean="0"/>
              <a:t> </a:t>
            </a:r>
            <a:r>
              <a:rPr lang="nl-BE" baseline="0" dirty="0" err="1" smtClean="0"/>
              <a:t>seems</a:t>
            </a:r>
            <a:r>
              <a:rPr lang="nl-BE" baseline="0" dirty="0" smtClean="0"/>
              <a:t> </a:t>
            </a:r>
            <a:r>
              <a:rPr lang="nl-BE" baseline="0" dirty="0" err="1" smtClean="0"/>
              <a:t>to</a:t>
            </a:r>
            <a:r>
              <a:rPr lang="nl-BE" baseline="0" dirty="0" smtClean="0"/>
              <a:t> </a:t>
            </a:r>
            <a:r>
              <a:rPr lang="nl-BE" baseline="0" dirty="0" err="1" smtClean="0"/>
              <a:t>leave</a:t>
            </a:r>
            <a:r>
              <a:rPr lang="nl-BE" baseline="0" dirty="0" smtClean="0"/>
              <a:t> a lot of </a:t>
            </a:r>
            <a:r>
              <a:rPr lang="nl-BE" baseline="0" dirty="0" err="1" smtClean="0"/>
              <a:t>discretion</a:t>
            </a:r>
            <a:r>
              <a:rPr lang="nl-BE" baseline="0" dirty="0" smtClean="0"/>
              <a:t> </a:t>
            </a:r>
            <a:r>
              <a:rPr lang="nl-BE" baseline="0" dirty="0" err="1" smtClean="0"/>
              <a:t>to</a:t>
            </a:r>
            <a:r>
              <a:rPr lang="nl-BE" baseline="0" dirty="0" smtClean="0"/>
              <a:t> the Member </a:t>
            </a:r>
            <a:r>
              <a:rPr lang="nl-BE" baseline="0" dirty="0" err="1" smtClean="0"/>
              <a:t>States</a:t>
            </a:r>
            <a:r>
              <a:rPr lang="nl-BE" baseline="0" dirty="0" smtClean="0"/>
              <a:t>, </a:t>
            </a:r>
            <a:r>
              <a:rPr lang="nl-BE" baseline="0" dirty="0" err="1" smtClean="0"/>
              <a:t>stating</a:t>
            </a:r>
            <a:r>
              <a:rPr lang="nl-BE" baseline="0" dirty="0" smtClean="0"/>
              <a:t> </a:t>
            </a:r>
            <a:r>
              <a:rPr lang="nl-BE" baseline="0" dirty="0" err="1" smtClean="0"/>
              <a:t>that</a:t>
            </a:r>
            <a:r>
              <a:rPr lang="nl-BE" baseline="0" dirty="0" smtClean="0"/>
              <a:t> </a:t>
            </a:r>
            <a:r>
              <a:rPr lang="en-US" baseline="0" dirty="0" smtClean="0"/>
              <a:t>Member States may inter alia specify certain types of projects as being subject to an assessment or may establish the criteria and/or thresholds. In other words, Member States have the freedom to choose their own approach.</a:t>
            </a:r>
            <a:endParaRPr lang="nl-BE" baseline="0"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6</a:t>
            </a:fld>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aseline="0" dirty="0" smtClean="0"/>
              <a:t>The </a:t>
            </a:r>
            <a:r>
              <a:rPr lang="nl-BE" baseline="0" dirty="0" err="1" smtClean="0"/>
              <a:t>unclear</a:t>
            </a:r>
            <a:r>
              <a:rPr lang="nl-BE" baseline="0" dirty="0" smtClean="0"/>
              <a:t> wording of the </a:t>
            </a:r>
            <a:r>
              <a:rPr lang="nl-BE" baseline="0" dirty="0" err="1" smtClean="0"/>
              <a:t>directive</a:t>
            </a:r>
            <a:r>
              <a:rPr lang="nl-BE" baseline="0" dirty="0" smtClean="0"/>
              <a:t> </a:t>
            </a:r>
            <a:r>
              <a:rPr lang="nl-BE" baseline="0" dirty="0" err="1" smtClean="0"/>
              <a:t>spurred</a:t>
            </a:r>
            <a:r>
              <a:rPr lang="nl-BE" baseline="0" dirty="0" smtClean="0"/>
              <a:t> a </a:t>
            </a:r>
            <a:r>
              <a:rPr lang="nl-BE" baseline="0" dirty="0" err="1" smtClean="0"/>
              <a:t>wide</a:t>
            </a:r>
            <a:r>
              <a:rPr lang="nl-BE" baseline="0" dirty="0" smtClean="0"/>
              <a:t> </a:t>
            </a:r>
            <a:r>
              <a:rPr lang="nl-BE" baseline="0" dirty="0" err="1" smtClean="0"/>
              <a:t>variety</a:t>
            </a:r>
            <a:r>
              <a:rPr lang="nl-BE" baseline="0" dirty="0" smtClean="0"/>
              <a:t> of different approaches </a:t>
            </a:r>
            <a:r>
              <a:rPr lang="nl-BE" baseline="0" dirty="0" err="1" smtClean="0"/>
              <a:t>were</a:t>
            </a:r>
            <a:r>
              <a:rPr lang="nl-BE" baseline="0" dirty="0" smtClean="0"/>
              <a:t> </a:t>
            </a:r>
            <a:r>
              <a:rPr lang="nl-BE" baseline="0" dirty="0" err="1" smtClean="0"/>
              <a:t>adopted</a:t>
            </a:r>
            <a:r>
              <a:rPr lang="nl-BE" baseline="0" dirty="0" smtClean="0"/>
              <a:t> </a:t>
            </a:r>
            <a:r>
              <a:rPr lang="nl-BE" baseline="0" dirty="0" err="1" smtClean="0"/>
              <a:t>by</a:t>
            </a:r>
            <a:r>
              <a:rPr lang="nl-BE" baseline="0" dirty="0" smtClean="0"/>
              <a:t> the Member </a:t>
            </a:r>
            <a:r>
              <a:rPr lang="nl-BE" baseline="0" dirty="0" err="1" smtClean="0"/>
              <a:t>States</a:t>
            </a:r>
            <a:r>
              <a:rPr lang="nl-BE" baseline="0" dirty="0" smtClean="0"/>
              <a:t>. </a:t>
            </a:r>
            <a:r>
              <a:rPr lang="nl-BE" baseline="0" dirty="0" err="1" smtClean="0"/>
              <a:t>Not</a:t>
            </a:r>
            <a:r>
              <a:rPr lang="nl-BE" baseline="0" dirty="0" smtClean="0"/>
              <a:t> </a:t>
            </a:r>
            <a:r>
              <a:rPr lang="nl-BE" baseline="0" dirty="0" err="1" smtClean="0"/>
              <a:t>surprisingly</a:t>
            </a:r>
            <a:r>
              <a:rPr lang="nl-BE" baseline="0" dirty="0" smtClean="0"/>
              <a:t>, most of these approaches </a:t>
            </a:r>
            <a:r>
              <a:rPr lang="nl-BE" baseline="0" dirty="0" err="1" smtClean="0"/>
              <a:t>appeared</a:t>
            </a:r>
            <a:r>
              <a:rPr lang="nl-BE" baseline="0" dirty="0" smtClean="0"/>
              <a:t> </a:t>
            </a:r>
            <a:r>
              <a:rPr lang="nl-BE" baseline="0" dirty="0" err="1" smtClean="0"/>
              <a:t>to</a:t>
            </a:r>
            <a:r>
              <a:rPr lang="nl-BE" baseline="0" dirty="0" smtClean="0"/>
              <a:t> </a:t>
            </a:r>
            <a:r>
              <a:rPr lang="nl-BE" baseline="0" dirty="0" err="1" smtClean="0"/>
              <a:t>weaken</a:t>
            </a:r>
            <a:r>
              <a:rPr lang="nl-BE" baseline="0" dirty="0" smtClean="0"/>
              <a:t> the </a:t>
            </a:r>
            <a:r>
              <a:rPr lang="nl-BE" baseline="0" dirty="0" err="1" smtClean="0"/>
              <a:t>objective</a:t>
            </a:r>
            <a:r>
              <a:rPr lang="nl-BE" baseline="0" dirty="0" smtClean="0"/>
              <a:t> of the EIA Directive as </a:t>
            </a:r>
            <a:r>
              <a:rPr lang="nl-BE" baseline="0" dirty="0" err="1" smtClean="0"/>
              <a:t>many</a:t>
            </a:r>
            <a:r>
              <a:rPr lang="nl-BE" baseline="0" dirty="0" smtClean="0"/>
              <a:t> Member </a:t>
            </a:r>
            <a:r>
              <a:rPr lang="nl-BE" baseline="0" dirty="0" err="1" smtClean="0"/>
              <a:t>States</a:t>
            </a:r>
            <a:r>
              <a:rPr lang="nl-BE" baseline="0" dirty="0" smtClean="0"/>
              <a:t> </a:t>
            </a:r>
            <a:r>
              <a:rPr lang="nl-BE" baseline="0" dirty="0" err="1" smtClean="0"/>
              <a:t>feared</a:t>
            </a:r>
            <a:r>
              <a:rPr lang="nl-BE" baseline="0" dirty="0" smtClean="0"/>
              <a:t> </a:t>
            </a:r>
            <a:r>
              <a:rPr lang="nl-BE" baseline="0" dirty="0" err="1" smtClean="0"/>
              <a:t>that</a:t>
            </a:r>
            <a:r>
              <a:rPr lang="nl-BE" baseline="0" dirty="0" smtClean="0"/>
              <a:t> </a:t>
            </a:r>
            <a:r>
              <a:rPr lang="nl-BE" baseline="0" dirty="0" err="1" smtClean="0"/>
              <a:t>too</a:t>
            </a:r>
            <a:r>
              <a:rPr lang="nl-BE" baseline="0" dirty="0" smtClean="0"/>
              <a:t> </a:t>
            </a:r>
            <a:r>
              <a:rPr lang="nl-BE" baseline="0" dirty="0" err="1" smtClean="0"/>
              <a:t>strict</a:t>
            </a:r>
            <a:r>
              <a:rPr lang="nl-BE" baseline="0" dirty="0" smtClean="0"/>
              <a:t> EIA-</a:t>
            </a:r>
            <a:r>
              <a:rPr lang="nl-BE" baseline="0" dirty="0" err="1" smtClean="0"/>
              <a:t>obligations</a:t>
            </a:r>
            <a:r>
              <a:rPr lang="nl-BE" baseline="0" dirty="0" smtClean="0"/>
              <a:t> </a:t>
            </a:r>
            <a:r>
              <a:rPr lang="nl-BE" baseline="0" dirty="0" err="1" smtClean="0"/>
              <a:t>might</a:t>
            </a:r>
            <a:r>
              <a:rPr lang="nl-BE" baseline="0" dirty="0" smtClean="0"/>
              <a:t> </a:t>
            </a:r>
            <a:r>
              <a:rPr lang="nl-BE" baseline="0" dirty="0" err="1" smtClean="0"/>
              <a:t>hamper</a:t>
            </a:r>
            <a:r>
              <a:rPr lang="nl-BE" baseline="0" dirty="0" smtClean="0"/>
              <a:t> the </a:t>
            </a:r>
            <a:r>
              <a:rPr lang="nl-BE" baseline="0" dirty="0" err="1" smtClean="0"/>
              <a:t>economic</a:t>
            </a:r>
            <a:r>
              <a:rPr lang="nl-BE" baseline="0" dirty="0" smtClean="0"/>
              <a:t> </a:t>
            </a:r>
            <a:r>
              <a:rPr lang="nl-BE" baseline="0" dirty="0" err="1" smtClean="0"/>
              <a:t>activity</a:t>
            </a:r>
            <a:r>
              <a:rPr lang="nl-BE" baseline="0" dirty="0" smtClean="0"/>
              <a:t>. For </a:t>
            </a:r>
            <a:r>
              <a:rPr lang="nl-BE" baseline="0" dirty="0" err="1" smtClean="0"/>
              <a:t>instance</a:t>
            </a:r>
            <a:r>
              <a:rPr lang="nl-BE" baseline="0" dirty="0" smtClean="0"/>
              <a:t>, </a:t>
            </a:r>
            <a:r>
              <a:rPr lang="nl-BE" baseline="0" dirty="0" err="1" smtClean="0"/>
              <a:t>some</a:t>
            </a:r>
            <a:r>
              <a:rPr lang="nl-BE" baseline="0" dirty="0" smtClean="0"/>
              <a:t> </a:t>
            </a:r>
            <a:r>
              <a:rPr lang="nl-BE" baseline="0" dirty="0" err="1" smtClean="0"/>
              <a:t>countries</a:t>
            </a:r>
            <a:r>
              <a:rPr lang="nl-BE" baseline="0" dirty="0" smtClean="0"/>
              <a:t>, </a:t>
            </a:r>
            <a:r>
              <a:rPr lang="nl-BE" baseline="0" dirty="0" err="1" smtClean="0"/>
              <a:t>like</a:t>
            </a:r>
            <a:r>
              <a:rPr lang="nl-BE" baseline="0" dirty="0" smtClean="0"/>
              <a:t> Germany, </a:t>
            </a:r>
            <a:r>
              <a:rPr lang="nl-BE" baseline="0" dirty="0" err="1" smtClean="0"/>
              <a:t>were</a:t>
            </a:r>
            <a:r>
              <a:rPr lang="nl-BE" baseline="0" dirty="0" smtClean="0"/>
              <a:t> of the opinion</a:t>
            </a:r>
            <a:r>
              <a:rPr lang="nl-BE" dirty="0" smtClean="0"/>
              <a:t>, </a:t>
            </a:r>
            <a:r>
              <a:rPr lang="nl-BE" dirty="0" err="1" smtClean="0"/>
              <a:t>that</a:t>
            </a:r>
            <a:r>
              <a:rPr lang="nl-BE" dirty="0" smtClean="0"/>
              <a:t> </a:t>
            </a:r>
            <a:r>
              <a:rPr lang="nl-BE" dirty="0" err="1" smtClean="0"/>
              <a:t>not</a:t>
            </a:r>
            <a:r>
              <a:rPr lang="nl-BE" baseline="0" dirty="0" smtClean="0"/>
              <a:t> </a:t>
            </a:r>
            <a:r>
              <a:rPr lang="nl-BE" baseline="0" dirty="0" err="1" smtClean="0"/>
              <a:t>all</a:t>
            </a:r>
            <a:r>
              <a:rPr lang="nl-BE" baseline="0" dirty="0" smtClean="0"/>
              <a:t> Annex II-</a:t>
            </a:r>
            <a:r>
              <a:rPr lang="nl-BE" baseline="0" dirty="0" err="1" smtClean="0"/>
              <a:t>projects</a:t>
            </a:r>
            <a:r>
              <a:rPr lang="nl-BE" baseline="0" dirty="0" smtClean="0"/>
              <a:t> </a:t>
            </a:r>
            <a:r>
              <a:rPr lang="nl-BE" baseline="0" dirty="0" err="1" smtClean="0"/>
              <a:t>needed</a:t>
            </a:r>
            <a:r>
              <a:rPr lang="nl-BE" baseline="0" dirty="0" smtClean="0"/>
              <a:t> </a:t>
            </a:r>
            <a:r>
              <a:rPr lang="nl-BE" baseline="0" dirty="0" err="1" smtClean="0"/>
              <a:t>to</a:t>
            </a:r>
            <a:r>
              <a:rPr lang="nl-BE" baseline="0" dirty="0" smtClean="0"/>
              <a:t> </a:t>
            </a:r>
            <a:r>
              <a:rPr lang="nl-BE" baseline="0" dirty="0" err="1" smtClean="0"/>
              <a:t>be</a:t>
            </a:r>
            <a:r>
              <a:rPr lang="nl-BE" baseline="0" dirty="0" smtClean="0"/>
              <a:t> </a:t>
            </a:r>
            <a:r>
              <a:rPr lang="nl-BE" baseline="0" dirty="0" err="1" smtClean="0"/>
              <a:t>covered</a:t>
            </a:r>
            <a:r>
              <a:rPr lang="nl-BE" baseline="0" dirty="0" smtClean="0"/>
              <a:t>. More </a:t>
            </a:r>
            <a:r>
              <a:rPr lang="nl-BE" baseline="0" dirty="0" err="1" smtClean="0"/>
              <a:t>importantly</a:t>
            </a:r>
            <a:r>
              <a:rPr lang="nl-BE" baseline="0" dirty="0" smtClean="0"/>
              <a:t>, </a:t>
            </a:r>
            <a:r>
              <a:rPr lang="nl-BE" baseline="0" dirty="0" err="1" smtClean="0"/>
              <a:t>it</a:t>
            </a:r>
            <a:r>
              <a:rPr lang="nl-BE" baseline="0" dirty="0" smtClean="0"/>
              <a:t> </a:t>
            </a:r>
            <a:r>
              <a:rPr lang="nl-BE" baseline="0" dirty="0" err="1" smtClean="0"/>
              <a:t>turned</a:t>
            </a:r>
            <a:r>
              <a:rPr lang="nl-BE" baseline="0" dirty="0" smtClean="0"/>
              <a:t> out </a:t>
            </a:r>
            <a:r>
              <a:rPr lang="nl-BE" baseline="0" dirty="0" err="1" smtClean="0"/>
              <a:t>that</a:t>
            </a:r>
            <a:r>
              <a:rPr lang="nl-BE" baseline="0" dirty="0" smtClean="0"/>
              <a:t> most Member </a:t>
            </a:r>
            <a:r>
              <a:rPr lang="nl-BE" baseline="0" dirty="0" err="1" smtClean="0"/>
              <a:t>States</a:t>
            </a:r>
            <a:r>
              <a:rPr lang="nl-BE" baseline="0" dirty="0" smtClean="0"/>
              <a:t> </a:t>
            </a:r>
            <a:r>
              <a:rPr lang="nl-BE" baseline="0" dirty="0" err="1" smtClean="0"/>
              <a:t>were</a:t>
            </a:r>
            <a:r>
              <a:rPr lang="nl-BE" baseline="0" dirty="0" smtClean="0"/>
              <a:t> </a:t>
            </a:r>
            <a:r>
              <a:rPr lang="nl-BE" baseline="0" dirty="0" err="1" smtClean="0"/>
              <a:t>reluctant</a:t>
            </a:r>
            <a:r>
              <a:rPr lang="nl-BE" baseline="0" dirty="0" smtClean="0"/>
              <a:t> </a:t>
            </a:r>
            <a:r>
              <a:rPr lang="nl-BE" baseline="0" dirty="0" err="1" smtClean="0"/>
              <a:t>to</a:t>
            </a:r>
            <a:r>
              <a:rPr lang="nl-BE" baseline="0" dirty="0" smtClean="0"/>
              <a:t> </a:t>
            </a:r>
            <a:r>
              <a:rPr lang="nl-BE" baseline="0" dirty="0" err="1" smtClean="0"/>
              <a:t>submit</a:t>
            </a:r>
            <a:r>
              <a:rPr lang="nl-BE" baseline="0" dirty="0" smtClean="0"/>
              <a:t> </a:t>
            </a:r>
            <a:r>
              <a:rPr lang="nl-BE" baseline="0" dirty="0" err="1" smtClean="0"/>
              <a:t>every</a:t>
            </a:r>
            <a:r>
              <a:rPr lang="nl-BE" baseline="0" dirty="0" smtClean="0"/>
              <a:t> project </a:t>
            </a:r>
            <a:r>
              <a:rPr lang="nl-BE" baseline="0" dirty="0" err="1" smtClean="0"/>
              <a:t>included</a:t>
            </a:r>
            <a:r>
              <a:rPr lang="nl-BE" baseline="0" dirty="0" smtClean="0"/>
              <a:t> in annex II </a:t>
            </a:r>
            <a:r>
              <a:rPr lang="nl-BE" baseline="0" dirty="0" err="1" smtClean="0"/>
              <a:t>to</a:t>
            </a:r>
            <a:r>
              <a:rPr lang="nl-BE" baseline="0" dirty="0" smtClean="0"/>
              <a:t> the EIA-Directive </a:t>
            </a:r>
            <a:r>
              <a:rPr lang="nl-BE" baseline="0" dirty="0" err="1" smtClean="0"/>
              <a:t>to</a:t>
            </a:r>
            <a:r>
              <a:rPr lang="nl-BE" baseline="0" dirty="0" smtClean="0"/>
              <a:t> a case-</a:t>
            </a:r>
            <a:r>
              <a:rPr lang="nl-BE" baseline="0" dirty="0" err="1" smtClean="0"/>
              <a:t>by</a:t>
            </a:r>
            <a:r>
              <a:rPr lang="nl-BE" baseline="0" dirty="0" smtClean="0"/>
              <a:t>-case-assessment. </a:t>
            </a:r>
            <a:r>
              <a:rPr lang="nl-BE" baseline="0" dirty="0" err="1" smtClean="0"/>
              <a:t>This</a:t>
            </a:r>
            <a:r>
              <a:rPr lang="nl-BE" baseline="0" dirty="0" smtClean="0"/>
              <a:t> was </a:t>
            </a:r>
            <a:r>
              <a:rPr lang="nl-BE" baseline="0" dirty="0" err="1" smtClean="0"/>
              <a:t>seen</a:t>
            </a:r>
            <a:r>
              <a:rPr lang="nl-BE" baseline="0" dirty="0" smtClean="0"/>
              <a:t> as a </a:t>
            </a:r>
            <a:r>
              <a:rPr lang="nl-BE" baseline="0" dirty="0" err="1" smtClean="0"/>
              <a:t>too</a:t>
            </a:r>
            <a:r>
              <a:rPr lang="nl-BE" baseline="0" dirty="0" smtClean="0"/>
              <a:t> high </a:t>
            </a:r>
            <a:r>
              <a:rPr lang="nl-BE" baseline="0" dirty="0" err="1" smtClean="0"/>
              <a:t>administrative</a:t>
            </a:r>
            <a:r>
              <a:rPr lang="nl-BE" baseline="0" dirty="0" smtClean="0"/>
              <a:t> </a:t>
            </a:r>
            <a:r>
              <a:rPr lang="nl-BE" baseline="0" dirty="0" err="1" smtClean="0"/>
              <a:t>burden</a:t>
            </a:r>
            <a:r>
              <a:rPr lang="nl-BE" baseline="0" dirty="0" smtClean="0"/>
              <a:t>. </a:t>
            </a:r>
            <a:r>
              <a:rPr lang="nl-BE" baseline="0" dirty="0" err="1" smtClean="0"/>
              <a:t>Instead</a:t>
            </a:r>
            <a:r>
              <a:rPr lang="nl-BE" baseline="0" dirty="0" smtClean="0"/>
              <a:t>, </a:t>
            </a:r>
            <a:r>
              <a:rPr lang="nl-BE" baseline="0" dirty="0" err="1" smtClean="0"/>
              <a:t>they</a:t>
            </a:r>
            <a:r>
              <a:rPr lang="nl-BE" baseline="0" dirty="0" smtClean="0"/>
              <a:t> </a:t>
            </a:r>
            <a:r>
              <a:rPr lang="nl-BE" baseline="0" dirty="0" err="1" smtClean="0"/>
              <a:t>decided</a:t>
            </a:r>
            <a:r>
              <a:rPr lang="nl-BE" baseline="0" dirty="0" smtClean="0"/>
              <a:t> </a:t>
            </a:r>
            <a:r>
              <a:rPr lang="nl-BE" baseline="0" dirty="0" err="1" smtClean="0"/>
              <a:t>to</a:t>
            </a:r>
            <a:r>
              <a:rPr lang="nl-BE" baseline="0" dirty="0" smtClean="0"/>
              <a:t> </a:t>
            </a:r>
            <a:r>
              <a:rPr lang="nl-BE" baseline="0" dirty="0" err="1" smtClean="0"/>
              <a:t>adopt</a:t>
            </a:r>
            <a:r>
              <a:rPr lang="nl-BE" baseline="0" dirty="0" smtClean="0"/>
              <a:t> </a:t>
            </a:r>
            <a:r>
              <a:rPr lang="nl-BE" baseline="0" dirty="0" err="1" smtClean="0"/>
              <a:t>general</a:t>
            </a:r>
            <a:r>
              <a:rPr lang="nl-BE" baseline="0" dirty="0" smtClean="0"/>
              <a:t> </a:t>
            </a:r>
            <a:r>
              <a:rPr lang="nl-BE" baseline="0" dirty="0" err="1" smtClean="0"/>
              <a:t>thresholds</a:t>
            </a:r>
            <a:r>
              <a:rPr lang="nl-BE" baseline="0" dirty="0" smtClean="0"/>
              <a:t> </a:t>
            </a:r>
            <a:r>
              <a:rPr lang="nl-BE" baseline="0" dirty="0" err="1" smtClean="0"/>
              <a:t>and</a:t>
            </a:r>
            <a:r>
              <a:rPr lang="nl-BE" baseline="0" dirty="0" smtClean="0"/>
              <a:t>/or criteria. </a:t>
            </a:r>
            <a:r>
              <a:rPr lang="nl-BE" baseline="0" dirty="0" err="1" smtClean="0"/>
              <a:t>Some</a:t>
            </a:r>
            <a:r>
              <a:rPr lang="nl-BE" baseline="0" dirty="0" smtClean="0"/>
              <a:t> MS even </a:t>
            </a:r>
            <a:r>
              <a:rPr lang="nl-BE" baseline="0" dirty="0" err="1" smtClean="0"/>
              <a:t>decided</a:t>
            </a:r>
            <a:r>
              <a:rPr lang="nl-BE" baseline="0" dirty="0" smtClean="0"/>
              <a:t> </a:t>
            </a:r>
            <a:r>
              <a:rPr lang="nl-BE" baseline="0" dirty="0" err="1" smtClean="0"/>
              <a:t>used</a:t>
            </a:r>
            <a:r>
              <a:rPr lang="nl-BE" baseline="0" dirty="0" smtClean="0"/>
              <a:t> </a:t>
            </a:r>
            <a:r>
              <a:rPr lang="nl-BE" baseline="0" dirty="0" err="1" smtClean="0"/>
              <a:t>legally</a:t>
            </a:r>
            <a:r>
              <a:rPr lang="nl-BE" baseline="0" dirty="0" smtClean="0"/>
              <a:t> binding </a:t>
            </a:r>
            <a:r>
              <a:rPr lang="nl-BE" baseline="0" dirty="0" err="1" smtClean="0"/>
              <a:t>thresholds</a:t>
            </a:r>
            <a:r>
              <a:rPr lang="nl-BE" baseline="0" dirty="0" smtClean="0"/>
              <a:t>, </a:t>
            </a:r>
            <a:r>
              <a:rPr lang="nl-BE" baseline="0" dirty="0" err="1" smtClean="0"/>
              <a:t>whereas</a:t>
            </a:r>
            <a:r>
              <a:rPr lang="nl-BE" baseline="0" dirty="0" smtClean="0"/>
              <a:t> </a:t>
            </a:r>
            <a:r>
              <a:rPr lang="nl-BE" baseline="0" dirty="0" err="1" smtClean="0"/>
              <a:t>other</a:t>
            </a:r>
            <a:r>
              <a:rPr lang="nl-BE" baseline="0" dirty="0" smtClean="0"/>
              <a:t> </a:t>
            </a:r>
            <a:r>
              <a:rPr lang="nl-BE" baseline="0" dirty="0" err="1" smtClean="0"/>
              <a:t>only</a:t>
            </a:r>
            <a:r>
              <a:rPr lang="nl-BE" baseline="0" dirty="0" smtClean="0"/>
              <a:t> </a:t>
            </a:r>
            <a:r>
              <a:rPr lang="nl-BE" baseline="0" dirty="0" err="1" smtClean="0"/>
              <a:t>used</a:t>
            </a:r>
            <a:r>
              <a:rPr lang="nl-BE" baseline="0" dirty="0" smtClean="0"/>
              <a:t> </a:t>
            </a:r>
            <a:r>
              <a:rPr lang="nl-BE" baseline="0" dirty="0" err="1" smtClean="0"/>
              <a:t>indicative</a:t>
            </a:r>
            <a:r>
              <a:rPr lang="nl-BE" baseline="0" dirty="0" smtClean="0"/>
              <a:t> </a:t>
            </a:r>
            <a:r>
              <a:rPr lang="nl-BE" baseline="0" dirty="0" err="1" smtClean="0"/>
              <a:t>thresholds</a:t>
            </a:r>
            <a:r>
              <a:rPr lang="nl-BE" baseline="0" dirty="0" smtClean="0"/>
              <a:t>, </a:t>
            </a:r>
            <a:r>
              <a:rPr lang="nl-BE" baseline="0" dirty="0" err="1" smtClean="0"/>
              <a:t>which</a:t>
            </a:r>
            <a:r>
              <a:rPr lang="nl-BE" baseline="0" dirty="0" smtClean="0"/>
              <a:t> </a:t>
            </a:r>
            <a:r>
              <a:rPr lang="nl-BE" baseline="0" dirty="0" err="1" smtClean="0"/>
              <a:t>were</a:t>
            </a:r>
            <a:r>
              <a:rPr lang="nl-BE" baseline="0" dirty="0" smtClean="0"/>
              <a:t> </a:t>
            </a:r>
            <a:r>
              <a:rPr lang="nl-BE" baseline="0" dirty="0" err="1" smtClean="0"/>
              <a:t>supported</a:t>
            </a:r>
            <a:r>
              <a:rPr lang="nl-BE" baseline="0" dirty="0" smtClean="0"/>
              <a:t> </a:t>
            </a:r>
            <a:r>
              <a:rPr lang="nl-BE" baseline="0" dirty="0" err="1" smtClean="0"/>
              <a:t>by</a:t>
            </a:r>
            <a:r>
              <a:rPr lang="nl-BE" baseline="0" dirty="0" smtClean="0"/>
              <a:t> a case-</a:t>
            </a:r>
            <a:r>
              <a:rPr lang="nl-BE" baseline="0" dirty="0" err="1" smtClean="0"/>
              <a:t>by</a:t>
            </a:r>
            <a:r>
              <a:rPr lang="nl-BE" baseline="0" dirty="0" smtClean="0"/>
              <a:t>-case system. </a:t>
            </a:r>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7</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baseline="0" dirty="0" smtClean="0"/>
              <a:t>In fact, the 2003 report of the Commission on the application of the Directive illustrated that</a:t>
            </a:r>
            <a:r>
              <a:rPr lang="nl-BE" baseline="0" dirty="0" smtClean="0"/>
              <a:t> </a:t>
            </a:r>
            <a:r>
              <a:rPr lang="nl-BE" baseline="0" dirty="0" err="1" smtClean="0"/>
              <a:t>many</a:t>
            </a:r>
            <a:r>
              <a:rPr lang="nl-BE" baseline="0" dirty="0" smtClean="0"/>
              <a:t> Member </a:t>
            </a:r>
            <a:r>
              <a:rPr lang="nl-BE" baseline="0" dirty="0" err="1" smtClean="0"/>
              <a:t>States</a:t>
            </a:r>
            <a:r>
              <a:rPr lang="nl-BE" baseline="0" dirty="0" smtClean="0"/>
              <a:t> </a:t>
            </a:r>
            <a:r>
              <a:rPr lang="nl-BE" baseline="0" dirty="0" err="1" smtClean="0"/>
              <a:t>used</a:t>
            </a:r>
            <a:r>
              <a:rPr lang="nl-BE" baseline="0" dirty="0" smtClean="0"/>
              <a:t> </a:t>
            </a:r>
            <a:r>
              <a:rPr lang="nl-BE" baseline="0" dirty="0" err="1" smtClean="0"/>
              <a:t>exclusion</a:t>
            </a:r>
            <a:r>
              <a:rPr lang="nl-BE" baseline="0" dirty="0" smtClean="0"/>
              <a:t> </a:t>
            </a:r>
            <a:r>
              <a:rPr lang="nl-BE" baseline="0" dirty="0" err="1" smtClean="0"/>
              <a:t>thresholds</a:t>
            </a:r>
            <a:r>
              <a:rPr lang="nl-BE" baseline="0" dirty="0" smtClean="0"/>
              <a:t> in order </a:t>
            </a:r>
            <a:r>
              <a:rPr lang="nl-BE" baseline="0" dirty="0" err="1" smtClean="0"/>
              <a:t>to</a:t>
            </a:r>
            <a:r>
              <a:rPr lang="nl-BE" baseline="0" dirty="0" smtClean="0"/>
              <a:t> keep the </a:t>
            </a:r>
            <a:r>
              <a:rPr lang="nl-BE" baseline="0" dirty="0" err="1" smtClean="0"/>
              <a:t>administrative</a:t>
            </a:r>
            <a:r>
              <a:rPr lang="nl-BE" baseline="0" dirty="0" smtClean="0"/>
              <a:t> </a:t>
            </a:r>
            <a:r>
              <a:rPr lang="nl-BE" baseline="0" dirty="0" err="1" smtClean="0"/>
              <a:t>burden</a:t>
            </a:r>
            <a:r>
              <a:rPr lang="nl-BE" baseline="0" dirty="0" smtClean="0"/>
              <a:t> </a:t>
            </a:r>
            <a:r>
              <a:rPr lang="nl-BE" baseline="0" dirty="0" err="1" smtClean="0"/>
              <a:t>when</a:t>
            </a:r>
            <a:r>
              <a:rPr lang="nl-BE" baseline="0" dirty="0" smtClean="0"/>
              <a:t> </a:t>
            </a:r>
            <a:r>
              <a:rPr lang="nl-BE" baseline="0" dirty="0" err="1" smtClean="0"/>
              <a:t>implementing</a:t>
            </a:r>
            <a:r>
              <a:rPr lang="nl-BE" baseline="0" dirty="0" smtClean="0"/>
              <a:t> the screening </a:t>
            </a:r>
            <a:r>
              <a:rPr lang="nl-BE" baseline="0" dirty="0" err="1" smtClean="0"/>
              <a:t>provisions</a:t>
            </a:r>
            <a:r>
              <a:rPr lang="nl-BE" baseline="0" dirty="0" smtClean="0"/>
              <a:t> </a:t>
            </a:r>
            <a:r>
              <a:rPr lang="nl-BE" baseline="0" dirty="0" err="1" smtClean="0"/>
              <a:t>for</a:t>
            </a:r>
            <a:r>
              <a:rPr lang="nl-BE" baseline="0" dirty="0" smtClean="0"/>
              <a:t> annex II-</a:t>
            </a:r>
            <a:r>
              <a:rPr lang="nl-BE" baseline="0" dirty="0" err="1" smtClean="0"/>
              <a:t>projects</a:t>
            </a:r>
            <a:r>
              <a:rPr lang="nl-BE" baseline="0" dirty="0" smtClean="0"/>
              <a:t> as low as </a:t>
            </a:r>
            <a:r>
              <a:rPr lang="nl-BE" baseline="0" dirty="0" err="1" smtClean="0"/>
              <a:t>possible</a:t>
            </a:r>
            <a:r>
              <a:rPr lang="nl-BE" baseline="0" dirty="0" smtClean="0"/>
              <a:t>. </a:t>
            </a:r>
            <a:r>
              <a:rPr lang="nl-BE" baseline="0" dirty="0" err="1" smtClean="0"/>
              <a:t>This</a:t>
            </a:r>
            <a:r>
              <a:rPr lang="nl-BE" baseline="0" dirty="0" smtClean="0"/>
              <a:t> approach was </a:t>
            </a:r>
            <a:r>
              <a:rPr lang="nl-BE" baseline="0" dirty="0" err="1" smtClean="0"/>
              <a:t>better</a:t>
            </a:r>
            <a:r>
              <a:rPr lang="nl-BE" baseline="0" dirty="0" smtClean="0"/>
              <a:t> </a:t>
            </a:r>
            <a:r>
              <a:rPr lang="nl-BE" baseline="0" dirty="0" err="1" smtClean="0"/>
              <a:t>known</a:t>
            </a:r>
            <a:r>
              <a:rPr lang="nl-BE" baseline="0" dirty="0" smtClean="0"/>
              <a:t> as the </a:t>
            </a:r>
            <a:r>
              <a:rPr lang="nl-BE" baseline="0" dirty="0" err="1" smtClean="0"/>
              <a:t>so-called</a:t>
            </a:r>
            <a:r>
              <a:rPr lang="nl-BE" baseline="0" dirty="0" smtClean="0"/>
              <a:t> </a:t>
            </a:r>
            <a:r>
              <a:rPr lang="nl-BE" b="1" baseline="0" dirty="0" smtClean="0"/>
              <a:t>traffic light-approach</a:t>
            </a:r>
            <a:r>
              <a:rPr lang="nl-BE" baseline="0" dirty="0" smtClean="0"/>
              <a:t>. In the context of </a:t>
            </a:r>
            <a:r>
              <a:rPr lang="nl-BE" baseline="0" dirty="0" err="1" smtClean="0"/>
              <a:t>this</a:t>
            </a:r>
            <a:r>
              <a:rPr lang="nl-BE" baseline="0" dirty="0" smtClean="0"/>
              <a:t> approach </a:t>
            </a:r>
            <a:r>
              <a:rPr lang="nl-BE" baseline="0" dirty="0" err="1" smtClean="0"/>
              <a:t>only</a:t>
            </a:r>
            <a:r>
              <a:rPr lang="nl-BE" baseline="0" dirty="0" smtClean="0"/>
              <a:t> the </a:t>
            </a:r>
            <a:r>
              <a:rPr lang="nl-BE" baseline="0" dirty="0" err="1" smtClean="0"/>
              <a:t>projects</a:t>
            </a:r>
            <a:r>
              <a:rPr lang="nl-BE" baseline="0" dirty="0" smtClean="0"/>
              <a:t> </a:t>
            </a:r>
            <a:r>
              <a:rPr lang="nl-BE" baseline="0" dirty="0" err="1" smtClean="0"/>
              <a:t>that</a:t>
            </a:r>
            <a:r>
              <a:rPr lang="nl-BE" baseline="0" dirty="0" smtClean="0"/>
              <a:t> </a:t>
            </a:r>
            <a:r>
              <a:rPr lang="nl-BE" baseline="0" dirty="0" err="1" smtClean="0"/>
              <a:t>surpass</a:t>
            </a:r>
            <a:r>
              <a:rPr lang="nl-BE" baseline="0" dirty="0" smtClean="0"/>
              <a:t> the </a:t>
            </a:r>
            <a:r>
              <a:rPr lang="nl-BE" baseline="0" dirty="0" err="1" smtClean="0"/>
              <a:t>mandatory</a:t>
            </a:r>
            <a:r>
              <a:rPr lang="nl-BE" baseline="0" dirty="0" smtClean="0"/>
              <a:t> </a:t>
            </a:r>
            <a:r>
              <a:rPr lang="nl-BE" baseline="0" dirty="0" err="1" smtClean="0"/>
              <a:t>thresholds</a:t>
            </a:r>
            <a:r>
              <a:rPr lang="nl-BE" baseline="0" dirty="0" smtClean="0"/>
              <a:t> have </a:t>
            </a:r>
            <a:r>
              <a:rPr lang="nl-BE" baseline="0" dirty="0" err="1" smtClean="0"/>
              <a:t>to</a:t>
            </a:r>
            <a:r>
              <a:rPr lang="nl-BE" baseline="0" dirty="0" smtClean="0"/>
              <a:t> </a:t>
            </a:r>
            <a:r>
              <a:rPr lang="nl-BE" baseline="0" dirty="0" err="1" smtClean="0"/>
              <a:t>be</a:t>
            </a:r>
            <a:r>
              <a:rPr lang="nl-BE" baseline="0" dirty="0" smtClean="0"/>
              <a:t> </a:t>
            </a:r>
            <a:r>
              <a:rPr lang="nl-BE" baseline="0" dirty="0" err="1" smtClean="0"/>
              <a:t>submitted</a:t>
            </a:r>
            <a:r>
              <a:rPr lang="nl-BE" baseline="0" dirty="0" smtClean="0"/>
              <a:t> </a:t>
            </a:r>
            <a:r>
              <a:rPr lang="nl-BE" baseline="0" dirty="0" err="1" smtClean="0"/>
              <a:t>to</a:t>
            </a:r>
            <a:r>
              <a:rPr lang="nl-BE" baseline="0" dirty="0" smtClean="0"/>
              <a:t> </a:t>
            </a:r>
            <a:r>
              <a:rPr lang="nl-BE" baseline="0" dirty="0" err="1" smtClean="0"/>
              <a:t>an</a:t>
            </a:r>
            <a:r>
              <a:rPr lang="nl-BE" baseline="0" dirty="0" smtClean="0"/>
              <a:t> EIA. </a:t>
            </a:r>
            <a:r>
              <a:rPr lang="nl-BE" baseline="0" dirty="0" err="1" smtClean="0"/>
              <a:t>When</a:t>
            </a:r>
            <a:r>
              <a:rPr lang="nl-BE" baseline="0" dirty="0" smtClean="0"/>
              <a:t> </a:t>
            </a:r>
            <a:r>
              <a:rPr lang="nl-BE" baseline="0" dirty="0" err="1" smtClean="0"/>
              <a:t>projects</a:t>
            </a:r>
            <a:r>
              <a:rPr lang="nl-BE" baseline="0" dirty="0" smtClean="0"/>
              <a:t> </a:t>
            </a:r>
            <a:r>
              <a:rPr lang="nl-BE" baseline="0" dirty="0" err="1" smtClean="0"/>
              <a:t>surpass</a:t>
            </a:r>
            <a:r>
              <a:rPr lang="nl-BE" baseline="0" dirty="0" smtClean="0"/>
              <a:t> </a:t>
            </a:r>
            <a:r>
              <a:rPr lang="nl-BE" baseline="0" dirty="0" err="1" smtClean="0"/>
              <a:t>indicative</a:t>
            </a:r>
            <a:r>
              <a:rPr lang="nl-BE" baseline="0" dirty="0" smtClean="0"/>
              <a:t> </a:t>
            </a:r>
            <a:r>
              <a:rPr lang="nl-BE" baseline="0" dirty="0" err="1" smtClean="0"/>
              <a:t>thresholds</a:t>
            </a:r>
            <a:r>
              <a:rPr lang="nl-BE" baseline="0" dirty="0" smtClean="0"/>
              <a:t>, a </a:t>
            </a:r>
            <a:r>
              <a:rPr lang="nl-BE" baseline="0" dirty="0" err="1" smtClean="0"/>
              <a:t>simple</a:t>
            </a:r>
            <a:r>
              <a:rPr lang="nl-BE" baseline="0" dirty="0" smtClean="0"/>
              <a:t> assessment screening must take </a:t>
            </a:r>
            <a:r>
              <a:rPr lang="nl-BE" baseline="0" dirty="0" err="1" smtClean="0"/>
              <a:t>place</a:t>
            </a:r>
            <a:r>
              <a:rPr lang="nl-BE" baseline="0" dirty="0" smtClean="0"/>
              <a:t>, </a:t>
            </a:r>
            <a:r>
              <a:rPr lang="nl-BE" baseline="0" dirty="0" err="1" smtClean="0"/>
              <a:t>implying</a:t>
            </a:r>
            <a:r>
              <a:rPr lang="nl-BE" baseline="0" dirty="0" smtClean="0"/>
              <a:t> </a:t>
            </a:r>
            <a:r>
              <a:rPr lang="nl-BE" baseline="0" dirty="0" err="1" smtClean="0"/>
              <a:t>that</a:t>
            </a:r>
            <a:r>
              <a:rPr lang="nl-BE" baseline="0" dirty="0" smtClean="0"/>
              <a:t> </a:t>
            </a:r>
            <a:r>
              <a:rPr lang="nl-BE" baseline="0" dirty="0" err="1" smtClean="0"/>
              <a:t>an</a:t>
            </a:r>
            <a:r>
              <a:rPr lang="nl-BE" baseline="0" dirty="0" smtClean="0"/>
              <a:t> EIA must </a:t>
            </a:r>
            <a:r>
              <a:rPr lang="nl-BE" baseline="0" dirty="0" err="1" smtClean="0"/>
              <a:t>be</a:t>
            </a:r>
            <a:r>
              <a:rPr lang="nl-BE" baseline="0" dirty="0" smtClean="0"/>
              <a:t> </a:t>
            </a:r>
            <a:r>
              <a:rPr lang="nl-BE" baseline="0" dirty="0" err="1" smtClean="0"/>
              <a:t>considered</a:t>
            </a:r>
            <a:r>
              <a:rPr lang="nl-BE" baseline="0" dirty="0" smtClean="0"/>
              <a:t>. </a:t>
            </a:r>
            <a:r>
              <a:rPr lang="nl-BE" baseline="0" dirty="0" err="1" smtClean="0"/>
              <a:t>Yet</a:t>
            </a:r>
            <a:r>
              <a:rPr lang="nl-BE" baseline="0" dirty="0" smtClean="0"/>
              <a:t>, </a:t>
            </a:r>
            <a:r>
              <a:rPr lang="nl-BE" baseline="0" dirty="0" err="1" smtClean="0"/>
              <a:t>whenever</a:t>
            </a:r>
            <a:r>
              <a:rPr lang="nl-BE" baseline="0" dirty="0" smtClean="0"/>
              <a:t> the </a:t>
            </a:r>
            <a:r>
              <a:rPr lang="nl-BE" baseline="0" dirty="0" err="1" smtClean="0"/>
              <a:t>projects</a:t>
            </a:r>
            <a:r>
              <a:rPr lang="nl-BE" baseline="0" dirty="0" smtClean="0"/>
              <a:t> </a:t>
            </a:r>
            <a:r>
              <a:rPr lang="nl-BE" baseline="0" dirty="0" err="1" smtClean="0"/>
              <a:t>stay</a:t>
            </a:r>
            <a:r>
              <a:rPr lang="nl-BE" baseline="0" dirty="0" smtClean="0"/>
              <a:t> </a:t>
            </a:r>
            <a:r>
              <a:rPr lang="nl-BE" baseline="0" dirty="0" err="1" smtClean="0"/>
              <a:t>under</a:t>
            </a:r>
            <a:r>
              <a:rPr lang="nl-BE" baseline="0" dirty="0" smtClean="0"/>
              <a:t> the </a:t>
            </a:r>
            <a:r>
              <a:rPr lang="nl-BE" baseline="0" dirty="0" err="1" smtClean="0"/>
              <a:t>exclusion</a:t>
            </a:r>
            <a:r>
              <a:rPr lang="nl-BE" baseline="0" dirty="0" smtClean="0"/>
              <a:t> </a:t>
            </a:r>
            <a:r>
              <a:rPr lang="nl-BE" baseline="0" dirty="0" err="1" smtClean="0"/>
              <a:t>thresholds</a:t>
            </a:r>
            <a:r>
              <a:rPr lang="nl-BE" baseline="0" dirty="0" smtClean="0"/>
              <a:t>, no screening at </a:t>
            </a:r>
            <a:r>
              <a:rPr lang="nl-BE" baseline="0" dirty="0" err="1" smtClean="0"/>
              <a:t>all</a:t>
            </a:r>
            <a:r>
              <a:rPr lang="nl-BE" baseline="0" dirty="0" smtClean="0"/>
              <a:t> had </a:t>
            </a:r>
            <a:r>
              <a:rPr lang="nl-BE" baseline="0" dirty="0" err="1" smtClean="0"/>
              <a:t>to</a:t>
            </a:r>
            <a:r>
              <a:rPr lang="nl-BE" baseline="0" dirty="0" smtClean="0"/>
              <a:t> </a:t>
            </a:r>
            <a:r>
              <a:rPr lang="nl-BE" baseline="0" dirty="0" err="1" smtClean="0"/>
              <a:t>be</a:t>
            </a:r>
            <a:r>
              <a:rPr lang="nl-BE" baseline="0" dirty="0" smtClean="0"/>
              <a:t> </a:t>
            </a:r>
            <a:r>
              <a:rPr lang="nl-BE" baseline="0" dirty="0" err="1" smtClean="0"/>
              <a:t>carried</a:t>
            </a:r>
            <a:r>
              <a:rPr lang="nl-BE" baseline="0" dirty="0" smtClean="0"/>
              <a:t> out. </a:t>
            </a:r>
          </a:p>
          <a:p>
            <a:endParaRPr lang="nl-BE" baseline="0" dirty="0" smtClean="0"/>
          </a:p>
          <a:p>
            <a:r>
              <a:rPr lang="nl-BE" baseline="0" dirty="0" err="1" smtClean="0"/>
              <a:t>Not</a:t>
            </a:r>
            <a:r>
              <a:rPr lang="nl-BE" baseline="0" dirty="0" smtClean="0"/>
              <a:t> </a:t>
            </a:r>
            <a:r>
              <a:rPr lang="nl-BE" baseline="0" dirty="0" err="1" smtClean="0"/>
              <a:t>surprisingly</a:t>
            </a:r>
            <a:r>
              <a:rPr lang="nl-BE" baseline="0" dirty="0" smtClean="0"/>
              <a:t>, </a:t>
            </a:r>
            <a:r>
              <a:rPr lang="nl-BE" baseline="0" dirty="0" err="1" smtClean="0"/>
              <a:t>many</a:t>
            </a:r>
            <a:r>
              <a:rPr lang="nl-BE" baseline="0" dirty="0" smtClean="0"/>
              <a:t> Member </a:t>
            </a:r>
            <a:r>
              <a:rPr lang="nl-BE" baseline="0" dirty="0" err="1" smtClean="0"/>
              <a:t>States</a:t>
            </a:r>
            <a:r>
              <a:rPr lang="nl-BE" baseline="0" dirty="0" smtClean="0"/>
              <a:t> </a:t>
            </a:r>
            <a:r>
              <a:rPr lang="nl-BE" baseline="0" dirty="0" err="1" smtClean="0"/>
              <a:t>tried</a:t>
            </a:r>
            <a:r>
              <a:rPr lang="nl-BE" baseline="0" dirty="0" smtClean="0"/>
              <a:t> </a:t>
            </a:r>
            <a:r>
              <a:rPr lang="nl-BE" baseline="0" dirty="0" err="1" smtClean="0"/>
              <a:t>to</a:t>
            </a:r>
            <a:r>
              <a:rPr lang="nl-BE" baseline="0" dirty="0" smtClean="0"/>
              <a:t> </a:t>
            </a:r>
            <a:r>
              <a:rPr lang="nl-BE" baseline="0" dirty="0" err="1" smtClean="0"/>
              <a:t>place</a:t>
            </a:r>
            <a:r>
              <a:rPr lang="nl-BE" baseline="0" dirty="0" smtClean="0"/>
              <a:t> these </a:t>
            </a:r>
            <a:r>
              <a:rPr lang="nl-BE" baseline="0" dirty="0" err="1" smtClean="0"/>
              <a:t>thresholds</a:t>
            </a:r>
            <a:r>
              <a:rPr lang="nl-BE" baseline="0" dirty="0" smtClean="0"/>
              <a:t> at </a:t>
            </a:r>
            <a:r>
              <a:rPr lang="nl-BE" baseline="0" dirty="0" err="1" smtClean="0"/>
              <a:t>such</a:t>
            </a:r>
            <a:r>
              <a:rPr lang="nl-BE" baseline="0" dirty="0" smtClean="0"/>
              <a:t> </a:t>
            </a:r>
            <a:r>
              <a:rPr lang="nl-BE" baseline="0" dirty="0" err="1" smtClean="0"/>
              <a:t>height</a:t>
            </a:r>
            <a:r>
              <a:rPr lang="nl-BE" baseline="0" dirty="0" smtClean="0"/>
              <a:t>, </a:t>
            </a:r>
            <a:r>
              <a:rPr lang="nl-BE" baseline="0" dirty="0" err="1" smtClean="0"/>
              <a:t>that</a:t>
            </a:r>
            <a:r>
              <a:rPr lang="nl-BE" baseline="0" dirty="0" smtClean="0"/>
              <a:t> most Annex II-</a:t>
            </a:r>
            <a:r>
              <a:rPr lang="nl-BE" baseline="0" dirty="0" err="1" smtClean="0"/>
              <a:t>projects</a:t>
            </a:r>
            <a:r>
              <a:rPr lang="nl-BE" baseline="0" dirty="0" smtClean="0"/>
              <a:t> </a:t>
            </a:r>
            <a:r>
              <a:rPr lang="nl-BE" baseline="0" dirty="0" err="1" smtClean="0"/>
              <a:t>simply</a:t>
            </a:r>
            <a:r>
              <a:rPr lang="nl-BE" baseline="0" dirty="0" smtClean="0"/>
              <a:t> </a:t>
            </a:r>
            <a:r>
              <a:rPr lang="nl-BE" baseline="0" dirty="0" err="1" smtClean="0"/>
              <a:t>escaped</a:t>
            </a:r>
            <a:r>
              <a:rPr lang="nl-BE" baseline="0" dirty="0" smtClean="0"/>
              <a:t> </a:t>
            </a:r>
            <a:r>
              <a:rPr lang="nl-BE" baseline="0" dirty="0" err="1" smtClean="0"/>
              <a:t>from</a:t>
            </a:r>
            <a:r>
              <a:rPr lang="nl-BE" baseline="0" dirty="0" smtClean="0"/>
              <a:t> </a:t>
            </a:r>
            <a:r>
              <a:rPr lang="nl-BE" baseline="0" dirty="0" err="1" smtClean="0"/>
              <a:t>every</a:t>
            </a:r>
            <a:r>
              <a:rPr lang="nl-BE" baseline="0" dirty="0" smtClean="0"/>
              <a:t> form of </a:t>
            </a:r>
            <a:r>
              <a:rPr lang="nl-BE" baseline="0" dirty="0" err="1" smtClean="0"/>
              <a:t>environmental</a:t>
            </a:r>
            <a:r>
              <a:rPr lang="nl-BE" baseline="0" dirty="0" smtClean="0"/>
              <a:t> impact assessment. </a:t>
            </a:r>
            <a:r>
              <a:rPr lang="en-US" baseline="0" dirty="0" smtClean="0"/>
              <a:t>The use of thresholds implied the same project may be subject to an EIA in one Member State and not in the other.</a:t>
            </a:r>
            <a:endParaRPr lang="nl-BE" baseline="0" dirty="0" smtClean="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8</a:t>
            </a:fld>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Question </a:t>
            </a:r>
            <a:r>
              <a:rPr lang="nl-BE" dirty="0" err="1" smtClean="0"/>
              <a:t>now</a:t>
            </a:r>
            <a:r>
              <a:rPr lang="nl-BE" dirty="0" smtClean="0"/>
              <a:t> was </a:t>
            </a:r>
            <a:r>
              <a:rPr lang="nl-BE" dirty="0" err="1" smtClean="0"/>
              <a:t>whether</a:t>
            </a:r>
            <a:r>
              <a:rPr lang="nl-BE" dirty="0" smtClean="0"/>
              <a:t> </a:t>
            </a:r>
            <a:r>
              <a:rPr lang="nl-BE" dirty="0" err="1" smtClean="0"/>
              <a:t>this</a:t>
            </a:r>
            <a:r>
              <a:rPr lang="nl-BE" dirty="0" smtClean="0"/>
              <a:t> </a:t>
            </a:r>
            <a:r>
              <a:rPr lang="nl-BE" dirty="0" err="1" smtClean="0"/>
              <a:t>so-called</a:t>
            </a:r>
            <a:r>
              <a:rPr lang="nl-BE" baseline="0" dirty="0" smtClean="0"/>
              <a:t> traffic light approach was in </a:t>
            </a:r>
            <a:r>
              <a:rPr lang="nl-BE" baseline="0" dirty="0" err="1" smtClean="0"/>
              <a:t>conformity</a:t>
            </a:r>
            <a:r>
              <a:rPr lang="nl-BE" baseline="0" dirty="0" smtClean="0"/>
              <a:t> </a:t>
            </a:r>
            <a:r>
              <a:rPr lang="nl-BE" baseline="0" dirty="0" err="1" smtClean="0"/>
              <a:t>with</a:t>
            </a:r>
            <a:r>
              <a:rPr lang="nl-BE" baseline="0" dirty="0" smtClean="0"/>
              <a:t> EU </a:t>
            </a:r>
            <a:r>
              <a:rPr lang="nl-BE" baseline="0" dirty="0" err="1" smtClean="0"/>
              <a:t>environmental</a:t>
            </a:r>
            <a:r>
              <a:rPr lang="nl-BE" baseline="0" dirty="0" smtClean="0"/>
              <a:t> </a:t>
            </a:r>
            <a:r>
              <a:rPr lang="nl-BE" baseline="0" dirty="0" err="1" smtClean="0"/>
              <a:t>law</a:t>
            </a:r>
            <a:r>
              <a:rPr lang="nl-BE" baseline="0" dirty="0" smtClean="0"/>
              <a:t>. </a:t>
            </a:r>
            <a:r>
              <a:rPr lang="nl-BE" baseline="0" dirty="0" err="1" smtClean="0"/>
              <a:t>Not</a:t>
            </a:r>
            <a:r>
              <a:rPr lang="nl-BE" baseline="0" dirty="0" smtClean="0"/>
              <a:t> </a:t>
            </a:r>
            <a:r>
              <a:rPr lang="nl-BE" baseline="0" dirty="0" err="1" smtClean="0"/>
              <a:t>surprisingly</a:t>
            </a:r>
            <a:r>
              <a:rPr lang="nl-BE" dirty="0" smtClean="0"/>
              <a:t>, the </a:t>
            </a:r>
            <a:r>
              <a:rPr lang="nl-BE" dirty="0" err="1" smtClean="0"/>
              <a:t>lenient</a:t>
            </a:r>
            <a:r>
              <a:rPr lang="nl-BE" baseline="0" dirty="0" smtClean="0"/>
              <a:t> response </a:t>
            </a:r>
            <a:r>
              <a:rPr lang="nl-BE" baseline="0" dirty="0" err="1" smtClean="0"/>
              <a:t>by</a:t>
            </a:r>
            <a:r>
              <a:rPr lang="nl-BE" baseline="0" dirty="0" smtClean="0"/>
              <a:t> </a:t>
            </a:r>
            <a:r>
              <a:rPr lang="nl-BE" baseline="0" dirty="0" err="1" smtClean="0"/>
              <a:t>many</a:t>
            </a:r>
            <a:r>
              <a:rPr lang="nl-BE" baseline="0" dirty="0" smtClean="0"/>
              <a:t> Member </a:t>
            </a:r>
            <a:r>
              <a:rPr lang="nl-BE" baseline="0" dirty="0" err="1" smtClean="0"/>
              <a:t>States</a:t>
            </a:r>
            <a:r>
              <a:rPr lang="nl-BE" baseline="0" dirty="0" smtClean="0"/>
              <a:t> was met </a:t>
            </a:r>
            <a:r>
              <a:rPr lang="nl-BE" baseline="0" dirty="0" err="1" smtClean="0"/>
              <a:t>by</a:t>
            </a:r>
            <a:r>
              <a:rPr lang="nl-BE" baseline="0" dirty="0" smtClean="0"/>
              <a:t> a lot of </a:t>
            </a:r>
            <a:r>
              <a:rPr lang="nl-BE" baseline="0" dirty="0" err="1" smtClean="0"/>
              <a:t>criticism</a:t>
            </a:r>
            <a:r>
              <a:rPr lang="nl-BE" baseline="0" dirty="0" smtClean="0"/>
              <a:t> on </a:t>
            </a:r>
            <a:r>
              <a:rPr lang="nl-BE" baseline="0" dirty="0" err="1" smtClean="0"/>
              <a:t>behalf</a:t>
            </a:r>
            <a:r>
              <a:rPr lang="nl-BE" baseline="0" dirty="0" smtClean="0"/>
              <a:t> of the European </a:t>
            </a:r>
            <a:r>
              <a:rPr lang="nl-BE" baseline="0" dirty="0" err="1" smtClean="0"/>
              <a:t>Commission</a:t>
            </a:r>
            <a:r>
              <a:rPr lang="nl-BE" baseline="0" dirty="0" smtClean="0"/>
              <a:t>. </a:t>
            </a:r>
            <a:r>
              <a:rPr lang="nl-BE" baseline="0" dirty="0" err="1" smtClean="0"/>
              <a:t>Hence</a:t>
            </a:r>
            <a:r>
              <a:rPr lang="nl-BE" baseline="0" dirty="0" smtClean="0"/>
              <a:t>, a lot of case </a:t>
            </a:r>
            <a:r>
              <a:rPr lang="nl-BE" baseline="0" dirty="0" err="1" smtClean="0"/>
              <a:t>law</a:t>
            </a:r>
            <a:r>
              <a:rPr lang="nl-BE" baseline="0" dirty="0" smtClean="0"/>
              <a:t> on </a:t>
            </a:r>
            <a:r>
              <a:rPr lang="nl-BE" baseline="0" dirty="0" err="1" smtClean="0"/>
              <a:t>this</a:t>
            </a:r>
            <a:r>
              <a:rPr lang="nl-BE" baseline="0" dirty="0" smtClean="0"/>
              <a:t> topic </a:t>
            </a:r>
            <a:r>
              <a:rPr lang="nl-BE" baseline="0" dirty="0" err="1" smtClean="0"/>
              <a:t>emerged</a:t>
            </a:r>
            <a:r>
              <a:rPr lang="nl-BE" baseline="0" dirty="0" smtClean="0"/>
              <a:t>, </a:t>
            </a:r>
            <a:r>
              <a:rPr lang="nl-BE" baseline="0" dirty="0" err="1" smtClean="0"/>
              <a:t>effectively</a:t>
            </a:r>
            <a:r>
              <a:rPr lang="nl-BE" baseline="0" dirty="0" smtClean="0"/>
              <a:t> </a:t>
            </a:r>
            <a:r>
              <a:rPr lang="nl-BE" baseline="0" dirty="0" err="1" smtClean="0"/>
              <a:t>giving</a:t>
            </a:r>
            <a:r>
              <a:rPr lang="nl-BE" baseline="0" dirty="0" smtClean="0"/>
              <a:t> Member </a:t>
            </a:r>
            <a:r>
              <a:rPr lang="nl-BE" baseline="0" dirty="0" err="1" smtClean="0"/>
              <a:t>States</a:t>
            </a:r>
            <a:r>
              <a:rPr lang="nl-BE" baseline="0" dirty="0" smtClean="0"/>
              <a:t> more </a:t>
            </a:r>
            <a:r>
              <a:rPr lang="nl-BE" baseline="0" dirty="0" err="1" smtClean="0"/>
              <a:t>clear</a:t>
            </a:r>
            <a:r>
              <a:rPr lang="nl-BE" baseline="0" dirty="0" smtClean="0"/>
              <a:t> </a:t>
            </a:r>
            <a:r>
              <a:rPr lang="nl-BE" baseline="0" dirty="0" err="1" smtClean="0"/>
              <a:t>boundaries</a:t>
            </a:r>
            <a:r>
              <a:rPr lang="nl-BE" baseline="0" dirty="0" smtClean="0"/>
              <a:t> as </a:t>
            </a:r>
            <a:r>
              <a:rPr lang="nl-BE" baseline="0" dirty="0" err="1" smtClean="0"/>
              <a:t>regards</a:t>
            </a:r>
            <a:r>
              <a:rPr lang="nl-BE" baseline="0" dirty="0" smtClean="0"/>
              <a:t> </a:t>
            </a:r>
            <a:r>
              <a:rPr lang="nl-BE" baseline="0" dirty="0" err="1" smtClean="0"/>
              <a:t>their</a:t>
            </a:r>
            <a:r>
              <a:rPr lang="nl-BE" baseline="0" dirty="0" smtClean="0"/>
              <a:t> screening </a:t>
            </a:r>
            <a:r>
              <a:rPr lang="nl-BE" baseline="0" dirty="0" err="1" smtClean="0"/>
              <a:t>obligations</a:t>
            </a:r>
            <a:r>
              <a:rPr lang="nl-BE" baseline="0" dirty="0" smtClean="0"/>
              <a:t>. </a:t>
            </a:r>
            <a:endParaRPr lang="nl-BE" dirty="0"/>
          </a:p>
        </p:txBody>
      </p:sp>
      <p:sp>
        <p:nvSpPr>
          <p:cNvPr id="4" name="Tijdelijke aanduiding voor dianummer 3"/>
          <p:cNvSpPr>
            <a:spLocks noGrp="1"/>
          </p:cNvSpPr>
          <p:nvPr>
            <p:ph type="sldNum" sz="quarter" idx="10"/>
          </p:nvPr>
        </p:nvSpPr>
        <p:spPr/>
        <p:txBody>
          <a:bodyPr/>
          <a:lstStyle/>
          <a:p>
            <a:fld id="{FCA9FB73-E698-4DCC-A264-1CFF3155811F}" type="slidenum">
              <a:rPr lang="nl-BE" smtClean="0"/>
              <a:pPr/>
              <a:t>9</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nl-NL" smtClean="0"/>
              <a:t>Klik om de stijl te bewerken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27F84854-223E-4BDB-9E31-7E152CF7D206}" type="datetimeFigureOut">
              <a:rPr lang="nl-BE" smtClean="0"/>
              <a:pPr/>
              <a:t>26-05-13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4832836-16F2-45B6-BC22-FAB94335CD50}" type="slidenum">
              <a:rPr lang="nl-BE" smtClean="0"/>
              <a:pPr/>
              <a:t>‹nr.›</a:t>
            </a:fld>
            <a:endParaRPr lang="nl-BE"/>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7F84854-223E-4BDB-9E31-7E152CF7D206}" type="datetimeFigureOut">
              <a:rPr lang="nl-BE" smtClean="0"/>
              <a:pPr/>
              <a:t>26-05-13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4832836-16F2-45B6-BC22-FAB94335CD50}"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7F84854-223E-4BDB-9E31-7E152CF7D206}" type="datetimeFigureOut">
              <a:rPr lang="nl-BE" smtClean="0"/>
              <a:pPr/>
              <a:t>26-05-13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4832836-16F2-45B6-BC22-FAB94335CD50}"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7F84854-223E-4BDB-9E31-7E152CF7D206}" type="datetimeFigureOut">
              <a:rPr lang="nl-BE" smtClean="0"/>
              <a:pPr/>
              <a:t>26-05-13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4832836-16F2-45B6-BC22-FAB94335CD50}"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nl-NL" smtClean="0"/>
              <a:t>Klik om de stijl te bewerken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7F84854-223E-4BDB-9E31-7E152CF7D206}" type="datetimeFigureOut">
              <a:rPr lang="nl-BE" smtClean="0"/>
              <a:pPr/>
              <a:t>26-05-13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4832836-16F2-45B6-BC22-FAB94335CD50}" type="slidenum">
              <a:rPr lang="nl-BE" smtClean="0"/>
              <a:pPr/>
              <a:t>‹nr.›</a:t>
            </a:fld>
            <a:endParaRPr lang="nl-BE"/>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27F84854-223E-4BDB-9E31-7E152CF7D206}" type="datetimeFigureOut">
              <a:rPr lang="nl-BE" smtClean="0"/>
              <a:pPr/>
              <a:t>26-05-13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44832836-16F2-45B6-BC22-FAB94335CD50}"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27F84854-223E-4BDB-9E31-7E152CF7D206}" type="datetimeFigureOut">
              <a:rPr lang="nl-BE" smtClean="0"/>
              <a:pPr/>
              <a:t>26-05-13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44832836-16F2-45B6-BC22-FAB94335CD50}" type="slidenum">
              <a:rPr lang="nl-BE" smtClean="0"/>
              <a:pPr/>
              <a:t>‹nr.›</a:t>
            </a:fld>
            <a:endParaRPr lang="nl-BE"/>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27F84854-223E-4BDB-9E31-7E152CF7D206}" type="datetimeFigureOut">
              <a:rPr lang="nl-BE" smtClean="0"/>
              <a:pPr/>
              <a:t>26-05-13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44832836-16F2-45B6-BC22-FAB94335CD50}"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84854-223E-4BDB-9E31-7E152CF7D206}" type="datetimeFigureOut">
              <a:rPr lang="nl-BE" smtClean="0"/>
              <a:pPr/>
              <a:t>26-05-13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44832836-16F2-45B6-BC22-FAB94335CD50}"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27F84854-223E-4BDB-9E31-7E152CF7D206}" type="datetimeFigureOut">
              <a:rPr lang="nl-BE" smtClean="0"/>
              <a:pPr/>
              <a:t>26-05-13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44832836-16F2-45B6-BC22-FAB94335CD50}" type="slidenum">
              <a:rPr lang="nl-BE" smtClean="0"/>
              <a:pPr/>
              <a:t>‹nr.›</a:t>
            </a:fld>
            <a:endParaRPr lang="nl-BE"/>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27F84854-223E-4BDB-9E31-7E152CF7D206}" type="datetimeFigureOut">
              <a:rPr lang="nl-BE" smtClean="0"/>
              <a:pPr/>
              <a:t>26-05-13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44832836-16F2-45B6-BC22-FAB94335CD50}"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7F84854-223E-4BDB-9E31-7E152CF7D206}" type="datetimeFigureOut">
              <a:rPr lang="nl-BE" smtClean="0"/>
              <a:pPr/>
              <a:t>26-05-13</a:t>
            </a:fld>
            <a:endParaRPr lang="nl-BE"/>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nl-BE"/>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4832836-16F2-45B6-BC22-FAB94335CD50}"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be/url?sa=i&amp;source=images&amp;cd=&amp;cad=rja&amp;docid=NomR4B5UWePh3M&amp;tbnid=qSVaILVuI8NkqM:&amp;ved=0CAgQjRwwAA&amp;url=http://rapgenius.com/12452&amp;ei=_z2MUb-pLeud0wWN-oGoDA&amp;psig=AFQjCNFdBJZz4iqZxynsgpbt1nuZmEFkuw&amp;ust=136823180780037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be/url?sa=i&amp;rct=j&amp;q=cartoon+eia&amp;source=images&amp;cd=&amp;cad=rja&amp;docid=2Z6mpOdmbeT0uM&amp;tbnid=YSmw8f0-foRTYM:&amp;ved=0CAUQjRw&amp;url=http://www.engineeringnews.co.za/article/govt-implements-action-plan-to-reduce-eia-backlog-2006-09-08&amp;ei=bD2MUfTrNPPK0AWZqoCgBQ&amp;bvm=bv.46340616,d.d2k&amp;psig=AFQjCNEm-S1OYe-gy3xu7rocFRxMGiLWVg&amp;ust=1368231583054361"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be/url?sa=i&amp;source=images&amp;cd=&amp;cad=rja&amp;docid=AJNrwyiA-TO74M&amp;tbnid=vn4o0-MeWjIugM:&amp;ved=0CAgQjRwwAA&amp;url=http://coconutheadsets.com/2009/12/29/sisyphus-for-startups/&amp;ei=EjiMUeC5Nsmq0QWOn4CAAg&amp;psig=AFQjCNFrWePYnURgsJe8kT7wRfJ6P2c_9A&amp;ust=136823029092143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be/url?sa=i&amp;rct=j&amp;q=abc+of&amp;source=images&amp;cd=&amp;cad=rja&amp;docid=rw8m1pY0Ojwk0M&amp;tbnid=-qw-Ym4WgQcq3M:&amp;ved=0CAUQjRw&amp;url=http://www.infosysblogs.com/bpo/2013/04/abc_of_responsible_procurement.html&amp;ei=WhqKUd2DL_SY0QWh44CIAw&amp;bvm=bv.46226182,d.d2k&amp;psig=AFQjCNEcM2-9sJYYgs5VsNdTzEoyU8ncPw&amp;ust=136809159703052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20688"/>
            <a:ext cx="7848600" cy="2678137"/>
          </a:xfrm>
        </p:spPr>
        <p:txBody>
          <a:bodyPr/>
          <a:lstStyle/>
          <a:p>
            <a:r>
              <a:rPr lang="en-US" sz="3600" b="1" cap="none" dirty="0" smtClean="0"/>
              <a:t>Screening in the framework of the EIA Directive: how to avoid a </a:t>
            </a:r>
            <a:r>
              <a:rPr lang="en-US" sz="3600" b="1" i="1" cap="none" dirty="0" smtClean="0"/>
              <a:t>death </a:t>
            </a:r>
            <a:r>
              <a:rPr lang="en-US" sz="3600" b="1" i="1" cap="none" smtClean="0"/>
              <a:t>by </a:t>
            </a:r>
            <a:r>
              <a:rPr lang="en-US" sz="3600" b="1" i="1" cap="none" smtClean="0"/>
              <a:t>a thousand </a:t>
            </a:r>
            <a:r>
              <a:rPr lang="en-US" sz="3600" b="1" i="1" cap="none" dirty="0" smtClean="0"/>
              <a:t>cuts</a:t>
            </a:r>
            <a:r>
              <a:rPr lang="en-US" sz="3600" b="1" cap="none" dirty="0" smtClean="0"/>
              <a:t>?</a:t>
            </a:r>
            <a:endParaRPr lang="nl-BE" sz="3600" b="1" dirty="0"/>
          </a:p>
        </p:txBody>
      </p:sp>
      <p:sp>
        <p:nvSpPr>
          <p:cNvPr id="3" name="Ondertitel 2"/>
          <p:cNvSpPr>
            <a:spLocks noGrp="1"/>
          </p:cNvSpPr>
          <p:nvPr>
            <p:ph type="subTitle" idx="1"/>
          </p:nvPr>
        </p:nvSpPr>
        <p:spPr/>
        <p:txBody>
          <a:bodyPr>
            <a:normAutofit fontScale="70000" lnSpcReduction="20000"/>
          </a:bodyPr>
          <a:lstStyle/>
          <a:p>
            <a:r>
              <a:rPr lang="nl-BE" dirty="0" smtClean="0"/>
              <a:t>Hendrik Schoukens </a:t>
            </a:r>
          </a:p>
          <a:p>
            <a:endParaRPr lang="nl-BE" sz="2000" dirty="0" smtClean="0"/>
          </a:p>
          <a:p>
            <a:r>
              <a:rPr lang="nl-BE" dirty="0" smtClean="0"/>
              <a:t>ELNI Conference “</a:t>
            </a:r>
            <a:r>
              <a:rPr lang="en-US" i="1" dirty="0"/>
              <a:t>EU Environmental Impact Assessment Directive - challenges and perspectives in the light of the past experiences and the recent proposal for amendment</a:t>
            </a:r>
            <a:r>
              <a:rPr lang="nl-BE" dirty="0" smtClean="0"/>
              <a:t>”</a:t>
            </a:r>
          </a:p>
          <a:p>
            <a:r>
              <a:rPr lang="nl-BE" dirty="0" smtClean="0"/>
              <a:t>23 May 2013</a:t>
            </a:r>
            <a:endParaRPr lang="nl-BE" dirty="0"/>
          </a:p>
        </p:txBody>
      </p:sp>
      <p:pic>
        <p:nvPicPr>
          <p:cNvPr id="4" name="Picture 5"/>
          <p:cNvPicPr>
            <a:picLocks noChangeAspect="1" noChangeArrowheads="1"/>
          </p:cNvPicPr>
          <p:nvPr/>
        </p:nvPicPr>
        <p:blipFill>
          <a:blip r:embed="rId3" cstate="print"/>
          <a:srcRect/>
          <a:stretch>
            <a:fillRect/>
          </a:stretch>
        </p:blipFill>
        <p:spPr bwMode="auto">
          <a:xfrm>
            <a:off x="0" y="5688013"/>
            <a:ext cx="9144000" cy="1169987"/>
          </a:xfrm>
          <a:prstGeom prst="rect">
            <a:avLst/>
          </a:prstGeom>
          <a:noFill/>
          <a:ln w="9525">
            <a:noFill/>
            <a:miter lim="800000"/>
            <a:headEnd/>
            <a:tailEnd/>
          </a:ln>
        </p:spPr>
      </p:pic>
    </p:spTree>
    <p:extLst>
      <p:ext uri="{BB962C8B-B14F-4D97-AF65-F5344CB8AC3E}">
        <p14:creationId xmlns:p14="http://schemas.microsoft.com/office/powerpoint/2010/main" val="3551550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 </a:t>
            </a:r>
            <a:r>
              <a:rPr lang="nl-BE" dirty="0" err="1" smtClean="0"/>
              <a:t>Strict</a:t>
            </a:r>
            <a:r>
              <a:rPr lang="nl-BE" dirty="0" smtClean="0"/>
              <a:t> case </a:t>
            </a:r>
            <a:r>
              <a:rPr lang="nl-BE" dirty="0" err="1" smtClean="0"/>
              <a:t>law</a:t>
            </a:r>
            <a:endParaRPr lang="nl-BE" dirty="0"/>
          </a:p>
        </p:txBody>
      </p:sp>
      <p:sp>
        <p:nvSpPr>
          <p:cNvPr id="3" name="Tijdelijke aanduiding voor inhoud 2"/>
          <p:cNvSpPr>
            <a:spLocks noGrp="1"/>
          </p:cNvSpPr>
          <p:nvPr>
            <p:ph idx="1"/>
          </p:nvPr>
        </p:nvSpPr>
        <p:spPr>
          <a:xfrm>
            <a:off x="467544" y="1772816"/>
            <a:ext cx="8229600" cy="4632176"/>
          </a:xfrm>
        </p:spPr>
        <p:txBody>
          <a:bodyPr>
            <a:normAutofit fontScale="92500"/>
          </a:bodyPr>
          <a:lstStyle/>
          <a:p>
            <a:pPr marL="0" indent="0">
              <a:buNone/>
            </a:pPr>
            <a:endParaRPr lang="nl-BE" dirty="0" smtClean="0"/>
          </a:p>
          <a:p>
            <a:pPr marL="0" indent="0">
              <a:buNone/>
            </a:pPr>
            <a:endParaRPr lang="nl-BE" dirty="0" smtClean="0"/>
          </a:p>
          <a:p>
            <a:r>
              <a:rPr lang="en-US" dirty="0" smtClean="0"/>
              <a:t>“</a:t>
            </a:r>
            <a:r>
              <a:rPr lang="en-US" i="1" dirty="0" smtClean="0"/>
              <a:t>The EIA Directive confers a measure of discretion on the MS and does there prevent them from using other methods to specify the projects requiring an EIA under the Directive. (…) However, </a:t>
            </a:r>
            <a:r>
              <a:rPr lang="en-US" b="1" i="1" dirty="0" smtClean="0"/>
              <a:t>whatever method adopted by the MS to determine whether or not a specific project needs to be assessed, (…) the method adopted should not undermine the objective of the directive, </a:t>
            </a:r>
            <a:r>
              <a:rPr lang="en-US" i="1" u="sng" dirty="0" smtClean="0"/>
              <a:t>which is that no project likely to have significant effects on the environment (…) should be exempt from assessment, unless the specific project excluded could, on the basis of a comprehensive screening, be regarded as not being likely to have such effects</a:t>
            </a:r>
            <a:r>
              <a:rPr lang="en-US" dirty="0" smtClean="0"/>
              <a:t>”. (C-435/97, WWF)</a:t>
            </a:r>
          </a:p>
        </p:txBody>
      </p:sp>
      <p:sp>
        <p:nvSpPr>
          <p:cNvPr id="4" name="Rechthoek 3"/>
          <p:cNvSpPr/>
          <p:nvPr/>
        </p:nvSpPr>
        <p:spPr>
          <a:xfrm>
            <a:off x="611560" y="1412776"/>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err="1" smtClean="0"/>
              <a:t>Limits</a:t>
            </a:r>
            <a:r>
              <a:rPr lang="nl-BE" sz="2400" b="1" dirty="0" smtClean="0"/>
              <a:t> of </a:t>
            </a:r>
            <a:r>
              <a:rPr lang="nl-BE" sz="2400" b="1" dirty="0" err="1" smtClean="0"/>
              <a:t>discretion</a:t>
            </a:r>
            <a:r>
              <a:rPr lang="nl-BE" sz="2400" b="1" dirty="0" smtClean="0"/>
              <a:t> </a:t>
            </a:r>
            <a:endParaRPr lang="nl-BE" sz="2400" b="1" dirty="0"/>
          </a:p>
        </p:txBody>
      </p:sp>
      <p:sp>
        <p:nvSpPr>
          <p:cNvPr id="5" name="Afgeronde rechthoek 4"/>
          <p:cNvSpPr/>
          <p:nvPr/>
        </p:nvSpPr>
        <p:spPr>
          <a:xfrm rot="1968390">
            <a:off x="6702576" y="416633"/>
            <a:ext cx="3115171" cy="133915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A </a:t>
            </a:r>
            <a:r>
              <a:rPr lang="nl-BE" sz="2400" b="1" dirty="0" err="1" smtClean="0"/>
              <a:t>first</a:t>
            </a:r>
            <a:r>
              <a:rPr lang="nl-BE" sz="2400" b="1" dirty="0" smtClean="0"/>
              <a:t> </a:t>
            </a:r>
            <a:r>
              <a:rPr lang="nl-BE" sz="2400" b="1" dirty="0" err="1" smtClean="0"/>
              <a:t>warning</a:t>
            </a:r>
            <a:r>
              <a:rPr lang="nl-BE" sz="2400" b="1" dirty="0" smtClean="0"/>
              <a:t>!</a:t>
            </a:r>
            <a:endParaRPr lang="nl-BE" sz="2400" b="1" dirty="0"/>
          </a:p>
        </p:txBody>
      </p:sp>
    </p:spTree>
    <p:extLst>
      <p:ext uri="{BB962C8B-B14F-4D97-AF65-F5344CB8AC3E}">
        <p14:creationId xmlns:p14="http://schemas.microsoft.com/office/powerpoint/2010/main" val="718294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 </a:t>
            </a:r>
            <a:r>
              <a:rPr lang="nl-BE" dirty="0" err="1" smtClean="0"/>
              <a:t>Strict</a:t>
            </a:r>
            <a:r>
              <a:rPr lang="nl-BE" dirty="0" smtClean="0"/>
              <a:t> case </a:t>
            </a:r>
            <a:r>
              <a:rPr lang="nl-BE" dirty="0" err="1" smtClean="0"/>
              <a:t>law</a:t>
            </a:r>
            <a:endParaRPr lang="nl-BE" dirty="0"/>
          </a:p>
        </p:txBody>
      </p:sp>
      <p:sp>
        <p:nvSpPr>
          <p:cNvPr id="3" name="Tijdelijke aanduiding voor inhoud 2"/>
          <p:cNvSpPr>
            <a:spLocks noGrp="1"/>
          </p:cNvSpPr>
          <p:nvPr>
            <p:ph idx="1"/>
          </p:nvPr>
        </p:nvSpPr>
        <p:spPr>
          <a:xfrm>
            <a:off x="467544" y="1772816"/>
            <a:ext cx="8229600" cy="4632176"/>
          </a:xfrm>
        </p:spPr>
        <p:txBody>
          <a:bodyPr>
            <a:normAutofit fontScale="92500" lnSpcReduction="10000"/>
          </a:bodyPr>
          <a:lstStyle/>
          <a:p>
            <a:pPr marL="0" indent="0">
              <a:buNone/>
            </a:pPr>
            <a:endParaRPr lang="nl-BE" dirty="0" smtClean="0"/>
          </a:p>
          <a:p>
            <a:pPr marL="0" indent="0">
              <a:buNone/>
            </a:pPr>
            <a:endParaRPr lang="nl-BE" dirty="0" smtClean="0"/>
          </a:p>
          <a:p>
            <a:r>
              <a:rPr lang="en-US" dirty="0" smtClean="0"/>
              <a:t>“</a:t>
            </a:r>
            <a:r>
              <a:rPr lang="en-US" i="1" dirty="0" smtClean="0"/>
              <a:t>A MS would have </a:t>
            </a:r>
            <a:r>
              <a:rPr lang="en-US" b="1" i="1" dirty="0" smtClean="0"/>
              <a:t>no interest in fixing specifications, thresholds and criteria </a:t>
            </a:r>
            <a:r>
              <a:rPr lang="en-US" i="1" dirty="0" smtClean="0"/>
              <a:t>if, in any case, every project had to undergo an individual examination with respect to the criteria in Article 2 (1)</a:t>
            </a:r>
            <a:r>
              <a:rPr lang="en-US" dirty="0" smtClean="0"/>
              <a:t>”</a:t>
            </a:r>
          </a:p>
          <a:p>
            <a:r>
              <a:rPr lang="en-US" dirty="0" smtClean="0"/>
              <a:t>“</a:t>
            </a:r>
            <a:r>
              <a:rPr lang="en-US" i="1" dirty="0" smtClean="0"/>
              <a:t>A MS which has established thresholds and/or criteria at </a:t>
            </a:r>
            <a:r>
              <a:rPr lang="en-US" b="1" i="1" dirty="0" smtClean="0"/>
              <a:t>a level such that, in practice all projects of a certain type would be exempted in advance from the requirement of an impact assessment exceeds the limits of that discretion</a:t>
            </a:r>
            <a:r>
              <a:rPr lang="en-US" i="1" dirty="0" smtClean="0"/>
              <a:t>, unless all the projects excluded could, when viewed as a whole, be regarded as not likely to have significant effects on the environment</a:t>
            </a:r>
            <a:r>
              <a:rPr lang="en-US" dirty="0" smtClean="0"/>
              <a:t>” (C-72/95, </a:t>
            </a:r>
            <a:r>
              <a:rPr lang="en-US" dirty="0" err="1" smtClean="0"/>
              <a:t>Kraaijeveld</a:t>
            </a:r>
            <a:r>
              <a:rPr lang="en-US" dirty="0" smtClean="0"/>
              <a:t>)</a:t>
            </a:r>
          </a:p>
        </p:txBody>
      </p:sp>
      <p:sp>
        <p:nvSpPr>
          <p:cNvPr id="4" name="Rechthoek 3"/>
          <p:cNvSpPr/>
          <p:nvPr/>
        </p:nvSpPr>
        <p:spPr>
          <a:xfrm>
            <a:off x="611560" y="1412776"/>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err="1" smtClean="0"/>
              <a:t>Ambiguous</a:t>
            </a:r>
            <a:r>
              <a:rPr lang="nl-BE" sz="2400" b="1" dirty="0" smtClean="0"/>
              <a:t> case-</a:t>
            </a:r>
            <a:r>
              <a:rPr lang="nl-BE" sz="2400" b="1" dirty="0" err="1" smtClean="0"/>
              <a:t>law</a:t>
            </a:r>
            <a:r>
              <a:rPr lang="nl-BE" sz="2400" b="1" dirty="0" smtClean="0"/>
              <a:t>? </a:t>
            </a:r>
            <a:endParaRPr lang="nl-BE" sz="2400" b="1" dirty="0"/>
          </a:p>
        </p:txBody>
      </p:sp>
      <p:sp>
        <p:nvSpPr>
          <p:cNvPr id="5" name="Afgeronde rechthoek 4"/>
          <p:cNvSpPr/>
          <p:nvPr/>
        </p:nvSpPr>
        <p:spPr>
          <a:xfrm rot="1968390">
            <a:off x="6702576" y="416633"/>
            <a:ext cx="3115171" cy="133915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Dutch </a:t>
            </a:r>
            <a:r>
              <a:rPr lang="nl-BE" sz="2400" b="1" dirty="0" err="1" smtClean="0"/>
              <a:t>Dyke</a:t>
            </a:r>
            <a:r>
              <a:rPr lang="nl-BE" sz="2400" b="1" dirty="0" smtClean="0"/>
              <a:t> case!</a:t>
            </a:r>
            <a:endParaRPr lang="nl-BE" sz="2400" b="1" dirty="0"/>
          </a:p>
        </p:txBody>
      </p:sp>
    </p:spTree>
    <p:extLst>
      <p:ext uri="{BB962C8B-B14F-4D97-AF65-F5344CB8AC3E}">
        <p14:creationId xmlns:p14="http://schemas.microsoft.com/office/powerpoint/2010/main" val="71829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 </a:t>
            </a:r>
            <a:r>
              <a:rPr lang="nl-BE" dirty="0" err="1" smtClean="0"/>
              <a:t>Strict</a:t>
            </a:r>
            <a:r>
              <a:rPr lang="nl-BE" dirty="0" smtClean="0"/>
              <a:t> case </a:t>
            </a:r>
            <a:r>
              <a:rPr lang="nl-BE" dirty="0" err="1" smtClean="0"/>
              <a:t>law</a:t>
            </a:r>
            <a:endParaRPr lang="nl-BE" dirty="0"/>
          </a:p>
        </p:txBody>
      </p:sp>
      <p:sp>
        <p:nvSpPr>
          <p:cNvPr id="3" name="Tijdelijke aanduiding voor inhoud 2"/>
          <p:cNvSpPr>
            <a:spLocks noGrp="1"/>
          </p:cNvSpPr>
          <p:nvPr>
            <p:ph idx="1"/>
          </p:nvPr>
        </p:nvSpPr>
        <p:spPr>
          <a:xfrm>
            <a:off x="467544" y="1772816"/>
            <a:ext cx="8229600" cy="4632176"/>
          </a:xfrm>
        </p:spPr>
        <p:txBody>
          <a:bodyPr>
            <a:normAutofit lnSpcReduction="10000"/>
          </a:bodyPr>
          <a:lstStyle/>
          <a:p>
            <a:pPr marL="0" indent="0">
              <a:buNone/>
            </a:pPr>
            <a:endParaRPr lang="nl-BE" dirty="0" smtClean="0"/>
          </a:p>
          <a:p>
            <a:pPr marL="0" indent="0">
              <a:buNone/>
            </a:pPr>
            <a:endParaRPr lang="nl-BE" dirty="0" smtClean="0"/>
          </a:p>
          <a:p>
            <a:r>
              <a:rPr lang="en-US" dirty="0" smtClean="0"/>
              <a:t>“</a:t>
            </a:r>
            <a:r>
              <a:rPr lang="en-US" b="1" i="1" dirty="0" smtClean="0"/>
              <a:t>Even a small-scale project can have significant effects of the environment</a:t>
            </a:r>
            <a:r>
              <a:rPr lang="en-US" i="1" dirty="0" smtClean="0"/>
              <a:t> if it is in a location where the environmental factors, such as fauna and flora, soil, water, climate or cultural heritage, are sensitive to the slightest alteration</a:t>
            </a:r>
            <a:r>
              <a:rPr lang="en-US" dirty="0" smtClean="0"/>
              <a:t>”</a:t>
            </a:r>
          </a:p>
          <a:p>
            <a:r>
              <a:rPr lang="en-US" dirty="0" smtClean="0"/>
              <a:t>“</a:t>
            </a:r>
            <a:r>
              <a:rPr lang="en-US" i="1" dirty="0" smtClean="0"/>
              <a:t>The purpose of the EIA Directive cannot be circumvented by the </a:t>
            </a:r>
            <a:r>
              <a:rPr lang="en-US" b="1" i="1" dirty="0" smtClean="0"/>
              <a:t>splitting of projects </a:t>
            </a:r>
            <a:r>
              <a:rPr lang="en-US" i="1" dirty="0" smtClean="0"/>
              <a:t>and the failure to take account of the </a:t>
            </a:r>
            <a:r>
              <a:rPr lang="en-US" b="1" i="1" dirty="0" smtClean="0"/>
              <a:t>cumulative effects of several projects </a:t>
            </a:r>
            <a:r>
              <a:rPr lang="en-US" i="1" dirty="0" smtClean="0"/>
              <a:t>must not mean in practice that they all escape the obligation to carry out an environmental impact assessment</a:t>
            </a:r>
            <a:r>
              <a:rPr lang="en-US" dirty="0" smtClean="0"/>
              <a:t>” (C-392/96, Commission v Ireland)</a:t>
            </a:r>
          </a:p>
        </p:txBody>
      </p:sp>
      <p:sp>
        <p:nvSpPr>
          <p:cNvPr id="4" name="Rechthoek 3"/>
          <p:cNvSpPr/>
          <p:nvPr/>
        </p:nvSpPr>
        <p:spPr>
          <a:xfrm>
            <a:off x="611560" y="1412776"/>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Criteria and thresholds </a:t>
            </a:r>
            <a:endParaRPr lang="nl-BE" sz="2400" b="1" dirty="0"/>
          </a:p>
        </p:txBody>
      </p:sp>
      <p:sp>
        <p:nvSpPr>
          <p:cNvPr id="5" name="Afgeronde rechthoek 4"/>
          <p:cNvSpPr/>
          <p:nvPr/>
        </p:nvSpPr>
        <p:spPr>
          <a:xfrm rot="1968390">
            <a:off x="6702576" y="416633"/>
            <a:ext cx="3115171" cy="133915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err="1" smtClean="0"/>
              <a:t>Irish</a:t>
            </a:r>
            <a:r>
              <a:rPr lang="nl-BE" sz="2400" b="1" dirty="0" smtClean="0"/>
              <a:t> case!</a:t>
            </a:r>
            <a:endParaRPr lang="nl-BE" sz="2400" b="1" dirty="0"/>
          </a:p>
        </p:txBody>
      </p:sp>
    </p:spTree>
    <p:extLst>
      <p:ext uri="{BB962C8B-B14F-4D97-AF65-F5344CB8AC3E}">
        <p14:creationId xmlns:p14="http://schemas.microsoft.com/office/powerpoint/2010/main" val="718294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 </a:t>
            </a:r>
            <a:r>
              <a:rPr lang="nl-BE" dirty="0" err="1" smtClean="0"/>
              <a:t>Strict</a:t>
            </a:r>
            <a:r>
              <a:rPr lang="nl-BE" dirty="0" smtClean="0"/>
              <a:t> case </a:t>
            </a:r>
            <a:r>
              <a:rPr lang="nl-BE" dirty="0" err="1" smtClean="0"/>
              <a:t>law</a:t>
            </a:r>
            <a:endParaRPr lang="nl-BE" dirty="0"/>
          </a:p>
        </p:txBody>
      </p:sp>
      <p:sp>
        <p:nvSpPr>
          <p:cNvPr id="3" name="Tijdelijke aanduiding voor inhoud 2"/>
          <p:cNvSpPr>
            <a:spLocks noGrp="1"/>
          </p:cNvSpPr>
          <p:nvPr>
            <p:ph idx="1"/>
          </p:nvPr>
        </p:nvSpPr>
        <p:spPr>
          <a:xfrm>
            <a:off x="467544" y="1772816"/>
            <a:ext cx="8229600" cy="4632176"/>
          </a:xfrm>
        </p:spPr>
        <p:txBody>
          <a:bodyPr>
            <a:normAutofit/>
          </a:bodyPr>
          <a:lstStyle/>
          <a:p>
            <a:pPr marL="0" indent="0">
              <a:buNone/>
            </a:pPr>
            <a:endParaRPr lang="nl-BE" dirty="0" smtClean="0"/>
          </a:p>
          <a:p>
            <a:pPr marL="0" indent="0">
              <a:buNone/>
            </a:pPr>
            <a:endParaRPr lang="nl-BE" dirty="0" smtClean="0"/>
          </a:p>
          <a:p>
            <a:pPr marL="0" indent="0">
              <a:buNone/>
            </a:pPr>
            <a:endParaRPr lang="en-US" dirty="0" smtClean="0"/>
          </a:p>
        </p:txBody>
      </p:sp>
      <p:sp>
        <p:nvSpPr>
          <p:cNvPr id="4" name="Rechthoek 3"/>
          <p:cNvSpPr/>
          <p:nvPr/>
        </p:nvSpPr>
        <p:spPr>
          <a:xfrm>
            <a:off x="611560" y="1412776"/>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Absurd </a:t>
            </a:r>
            <a:r>
              <a:rPr lang="nl-BE" sz="2400" b="1" dirty="0" err="1" smtClean="0"/>
              <a:t>situation</a:t>
            </a:r>
            <a:r>
              <a:rPr lang="nl-BE" sz="2400" b="1" dirty="0" smtClean="0"/>
              <a:t>?</a:t>
            </a:r>
            <a:endParaRPr lang="nl-BE" sz="2400" b="1" dirty="0"/>
          </a:p>
        </p:txBody>
      </p:sp>
      <p:pic>
        <p:nvPicPr>
          <p:cNvPr id="6" name="Picture 2" descr="E:\pictures\ceci-n-est-pas-une-pi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04" y="2688626"/>
            <a:ext cx="6958524" cy="380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105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 </a:t>
            </a:r>
            <a:r>
              <a:rPr lang="nl-BE" dirty="0" err="1" smtClean="0"/>
              <a:t>Strict</a:t>
            </a:r>
            <a:r>
              <a:rPr lang="nl-BE" dirty="0" smtClean="0"/>
              <a:t> case </a:t>
            </a:r>
            <a:r>
              <a:rPr lang="nl-BE" dirty="0" err="1" smtClean="0"/>
              <a:t>law</a:t>
            </a:r>
            <a:endParaRPr lang="nl-BE" dirty="0"/>
          </a:p>
        </p:txBody>
      </p:sp>
      <p:sp>
        <p:nvSpPr>
          <p:cNvPr id="3" name="Tijdelijke aanduiding voor inhoud 2"/>
          <p:cNvSpPr>
            <a:spLocks noGrp="1"/>
          </p:cNvSpPr>
          <p:nvPr>
            <p:ph idx="1"/>
          </p:nvPr>
        </p:nvSpPr>
        <p:spPr>
          <a:xfrm>
            <a:off x="467544" y="1772816"/>
            <a:ext cx="8229600" cy="4632176"/>
          </a:xfrm>
        </p:spPr>
        <p:txBody>
          <a:bodyPr>
            <a:normAutofit/>
          </a:bodyPr>
          <a:lstStyle/>
          <a:p>
            <a:pPr marL="0" indent="0">
              <a:buNone/>
            </a:pPr>
            <a:endParaRPr lang="nl-BE" dirty="0" smtClean="0"/>
          </a:p>
          <a:p>
            <a:pPr marL="0" indent="0">
              <a:buNone/>
            </a:pPr>
            <a:endParaRPr lang="nl-BE" dirty="0" smtClean="0"/>
          </a:p>
          <a:p>
            <a:pPr>
              <a:buNone/>
            </a:pPr>
            <a:endParaRPr lang="en-US" dirty="0" smtClean="0"/>
          </a:p>
        </p:txBody>
      </p:sp>
      <p:sp>
        <p:nvSpPr>
          <p:cNvPr id="4" name="Rechthoek 3"/>
          <p:cNvSpPr/>
          <p:nvPr/>
        </p:nvSpPr>
        <p:spPr>
          <a:xfrm>
            <a:off x="611560" y="1412776"/>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err="1" smtClean="0"/>
              <a:t>Modified</a:t>
            </a:r>
            <a:r>
              <a:rPr lang="nl-BE" sz="2400" b="1" dirty="0" smtClean="0"/>
              <a:t> </a:t>
            </a:r>
            <a:r>
              <a:rPr lang="nl-BE" sz="2400" b="1" dirty="0" err="1" smtClean="0"/>
              <a:t>Traffic</a:t>
            </a:r>
            <a:r>
              <a:rPr lang="nl-BE" sz="2400" b="1" dirty="0" smtClean="0"/>
              <a:t> </a:t>
            </a:r>
            <a:r>
              <a:rPr lang="nl-BE" sz="2400" b="1" dirty="0" err="1" smtClean="0"/>
              <a:t>Light</a:t>
            </a:r>
            <a:r>
              <a:rPr lang="nl-BE" sz="2400" b="1" dirty="0" smtClean="0"/>
              <a:t> </a:t>
            </a:r>
            <a:r>
              <a:rPr lang="nl-BE" sz="2400" b="1" dirty="0" err="1" smtClean="0"/>
              <a:t>approach</a:t>
            </a:r>
            <a:endParaRPr lang="nl-BE" sz="2400" b="1" dirty="0"/>
          </a:p>
        </p:txBody>
      </p:sp>
      <p:pic>
        <p:nvPicPr>
          <p:cNvPr id="94212" name="Picture 4" descr="http://upload.wikimedia.org/wikipedia/commons/2/26/Led_traffic_lights.jpg"/>
          <p:cNvPicPr>
            <a:picLocks noChangeAspect="1" noChangeArrowheads="1"/>
          </p:cNvPicPr>
          <p:nvPr/>
        </p:nvPicPr>
        <p:blipFill>
          <a:blip r:embed="rId3" cstate="print"/>
          <a:srcRect/>
          <a:stretch>
            <a:fillRect/>
          </a:stretch>
        </p:blipFill>
        <p:spPr bwMode="auto">
          <a:xfrm>
            <a:off x="6012160" y="260648"/>
            <a:ext cx="2808312" cy="2106234"/>
          </a:xfrm>
          <a:prstGeom prst="rect">
            <a:avLst/>
          </a:prstGeom>
          <a:noFill/>
        </p:spPr>
      </p:pic>
      <p:sp>
        <p:nvSpPr>
          <p:cNvPr id="8" name="Rechthoek 7"/>
          <p:cNvSpPr/>
          <p:nvPr/>
        </p:nvSpPr>
        <p:spPr>
          <a:xfrm>
            <a:off x="1187624" y="3861048"/>
            <a:ext cx="4680520" cy="12241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Indicative</a:t>
            </a:r>
            <a:r>
              <a:rPr lang="nl-BE" dirty="0" smtClean="0"/>
              <a:t> </a:t>
            </a:r>
            <a:r>
              <a:rPr lang="nl-BE" dirty="0" err="1" smtClean="0"/>
              <a:t>or</a:t>
            </a:r>
            <a:r>
              <a:rPr lang="nl-BE" dirty="0" smtClean="0"/>
              <a:t> </a:t>
            </a:r>
            <a:r>
              <a:rPr lang="nl-BE" dirty="0" err="1" smtClean="0"/>
              <a:t>Guidance</a:t>
            </a:r>
            <a:r>
              <a:rPr lang="nl-BE" dirty="0" smtClean="0"/>
              <a:t> Thresholds and  Criteria </a:t>
            </a:r>
            <a:endParaRPr lang="nl-BE" dirty="0"/>
          </a:p>
        </p:txBody>
      </p:sp>
      <p:sp>
        <p:nvSpPr>
          <p:cNvPr id="9" name="Rechthoek 8"/>
          <p:cNvSpPr/>
          <p:nvPr/>
        </p:nvSpPr>
        <p:spPr>
          <a:xfrm>
            <a:off x="5868144" y="3861048"/>
            <a:ext cx="1778496" cy="122413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Mandatory</a:t>
            </a:r>
            <a:r>
              <a:rPr lang="nl-BE" dirty="0" smtClean="0"/>
              <a:t> thresholds and  criteria</a:t>
            </a:r>
            <a:endParaRPr lang="nl-BE" dirty="0"/>
          </a:p>
        </p:txBody>
      </p:sp>
      <p:sp>
        <p:nvSpPr>
          <p:cNvPr id="10" name="Rechthoek 9"/>
          <p:cNvSpPr/>
          <p:nvPr/>
        </p:nvSpPr>
        <p:spPr>
          <a:xfrm rot="10800000" flipV="1">
            <a:off x="1187624" y="5517232"/>
            <a:ext cx="4680520" cy="648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EIA must </a:t>
            </a:r>
            <a:r>
              <a:rPr lang="nl-BE" dirty="0" err="1" smtClean="0"/>
              <a:t>be</a:t>
            </a:r>
            <a:r>
              <a:rPr lang="nl-BE" dirty="0" smtClean="0"/>
              <a:t> </a:t>
            </a:r>
            <a:r>
              <a:rPr lang="nl-BE" dirty="0" err="1" smtClean="0"/>
              <a:t>considered</a:t>
            </a:r>
            <a:r>
              <a:rPr lang="nl-BE" dirty="0" smtClean="0"/>
              <a:t> </a:t>
            </a:r>
            <a:endParaRPr lang="nl-BE" dirty="0"/>
          </a:p>
        </p:txBody>
      </p:sp>
      <p:sp>
        <p:nvSpPr>
          <p:cNvPr id="11" name="Rechthoek 10"/>
          <p:cNvSpPr/>
          <p:nvPr/>
        </p:nvSpPr>
        <p:spPr>
          <a:xfrm rot="10800000" flipV="1">
            <a:off x="5868144" y="5517232"/>
            <a:ext cx="1728192" cy="6480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EIA is </a:t>
            </a:r>
            <a:r>
              <a:rPr lang="nl-BE" dirty="0" err="1" smtClean="0"/>
              <a:t>required</a:t>
            </a:r>
            <a:endParaRPr lang="nl-BE" dirty="0"/>
          </a:p>
        </p:txBody>
      </p:sp>
      <p:sp>
        <p:nvSpPr>
          <p:cNvPr id="12" name="Ovaal 11"/>
          <p:cNvSpPr/>
          <p:nvPr/>
        </p:nvSpPr>
        <p:spPr>
          <a:xfrm rot="5400000">
            <a:off x="1839477" y="2705139"/>
            <a:ext cx="3501008" cy="4228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PIJL-RECHTS 4"/>
          <p:cNvSpPr/>
          <p:nvPr/>
        </p:nvSpPr>
        <p:spPr>
          <a:xfrm>
            <a:off x="4398567" y="30076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p:cNvSpPr/>
          <p:nvPr/>
        </p:nvSpPr>
        <p:spPr>
          <a:xfrm>
            <a:off x="5735297" y="2926765"/>
            <a:ext cx="2900141" cy="646331"/>
          </a:xfrm>
          <a:prstGeom prst="rect">
            <a:avLst/>
          </a:prstGeom>
        </p:spPr>
        <p:txBody>
          <a:bodyPr wrap="square">
            <a:spAutoFit/>
          </a:bodyPr>
          <a:lstStyle/>
          <a:p>
            <a:r>
              <a:rPr lang="en-US" b="1" dirty="0"/>
              <a:t>t</a:t>
            </a:r>
            <a:r>
              <a:rPr lang="en-US" b="1" dirty="0" smtClean="0"/>
              <a:t>hresholds  + case by case-assessment</a:t>
            </a:r>
            <a:endParaRPr lang="nl-BE" dirty="0"/>
          </a:p>
        </p:txBody>
      </p:sp>
    </p:spTree>
    <p:extLst>
      <p:ext uri="{BB962C8B-B14F-4D97-AF65-F5344CB8AC3E}">
        <p14:creationId xmlns:p14="http://schemas.microsoft.com/office/powerpoint/2010/main" val="718294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 </a:t>
            </a:r>
            <a:r>
              <a:rPr lang="nl-BE" dirty="0" err="1" smtClean="0"/>
              <a:t>Strict</a:t>
            </a:r>
            <a:r>
              <a:rPr lang="nl-BE" dirty="0" smtClean="0"/>
              <a:t> </a:t>
            </a:r>
            <a:r>
              <a:rPr lang="nl-BE" dirty="0" err="1" smtClean="0"/>
              <a:t>case-law</a:t>
            </a:r>
            <a:endParaRPr lang="nl-BE" dirty="0"/>
          </a:p>
        </p:txBody>
      </p:sp>
      <p:sp>
        <p:nvSpPr>
          <p:cNvPr id="3" name="Tijdelijke aanduiding voor inhoud 2"/>
          <p:cNvSpPr>
            <a:spLocks noGrp="1"/>
          </p:cNvSpPr>
          <p:nvPr>
            <p:ph idx="1"/>
          </p:nvPr>
        </p:nvSpPr>
        <p:spPr>
          <a:xfrm>
            <a:off x="395536" y="1628800"/>
            <a:ext cx="8229600" cy="4876800"/>
          </a:xfrm>
        </p:spPr>
        <p:txBody>
          <a:bodyPr>
            <a:normAutofit/>
          </a:bodyPr>
          <a:lstStyle/>
          <a:p>
            <a:pPr marL="0" indent="0">
              <a:buNone/>
            </a:pPr>
            <a:endParaRPr lang="en-US" dirty="0" smtClean="0"/>
          </a:p>
          <a:p>
            <a:pPr marL="0" indent="0">
              <a:buNone/>
            </a:pPr>
            <a:endParaRPr lang="nl-BE" dirty="0"/>
          </a:p>
          <a:p>
            <a:pPr marL="0" indent="0">
              <a:buNone/>
            </a:pPr>
            <a:endParaRPr lang="nl-BE" dirty="0" smtClean="0"/>
          </a:p>
          <a:p>
            <a:pPr marL="0" indent="0">
              <a:buNone/>
            </a:pPr>
            <a:endParaRPr lang="en-US" dirty="0"/>
          </a:p>
          <a:p>
            <a:r>
              <a:rPr lang="nl-BE" b="1" dirty="0" smtClean="0"/>
              <a:t>Art. 4 (3): </a:t>
            </a:r>
            <a:r>
              <a:rPr lang="nl-BE" dirty="0" smtClean="0"/>
              <a:t>“</a:t>
            </a:r>
            <a:r>
              <a:rPr lang="nl-BE" i="1" dirty="0" err="1" smtClean="0"/>
              <a:t>When</a:t>
            </a:r>
            <a:r>
              <a:rPr lang="nl-BE" i="1" dirty="0" smtClean="0"/>
              <a:t> a </a:t>
            </a:r>
            <a:r>
              <a:rPr lang="nl-BE" i="1" dirty="0" err="1" smtClean="0"/>
              <a:t>case-by-case</a:t>
            </a:r>
            <a:r>
              <a:rPr lang="nl-BE" i="1" dirty="0" smtClean="0"/>
              <a:t> </a:t>
            </a:r>
            <a:r>
              <a:rPr lang="nl-BE" i="1" dirty="0" err="1" smtClean="0"/>
              <a:t>examination</a:t>
            </a:r>
            <a:r>
              <a:rPr lang="nl-BE" i="1" dirty="0" smtClean="0"/>
              <a:t> is </a:t>
            </a:r>
            <a:r>
              <a:rPr lang="nl-BE" i="1" dirty="0" err="1" smtClean="0"/>
              <a:t>carried</a:t>
            </a:r>
            <a:r>
              <a:rPr lang="nl-BE" i="1" dirty="0" smtClean="0"/>
              <a:t> out </a:t>
            </a:r>
            <a:r>
              <a:rPr lang="nl-BE" i="1" u="sng" dirty="0" err="1" smtClean="0"/>
              <a:t>or</a:t>
            </a:r>
            <a:r>
              <a:rPr lang="nl-BE" i="1" dirty="0" smtClean="0"/>
              <a:t> thresholds </a:t>
            </a:r>
            <a:r>
              <a:rPr lang="nl-BE" i="1" dirty="0" err="1" smtClean="0"/>
              <a:t>or</a:t>
            </a:r>
            <a:r>
              <a:rPr lang="nl-BE" i="1" dirty="0" smtClean="0"/>
              <a:t> criteria are set </a:t>
            </a:r>
            <a:r>
              <a:rPr lang="nl-BE" i="1" dirty="0" err="1" smtClean="0"/>
              <a:t>for</a:t>
            </a:r>
            <a:r>
              <a:rPr lang="nl-BE" i="1" dirty="0" smtClean="0"/>
              <a:t> the </a:t>
            </a:r>
            <a:r>
              <a:rPr lang="nl-BE" i="1" dirty="0" err="1" smtClean="0"/>
              <a:t>purposes</a:t>
            </a:r>
            <a:r>
              <a:rPr lang="nl-BE" i="1" dirty="0" smtClean="0"/>
              <a:t> of </a:t>
            </a:r>
            <a:r>
              <a:rPr lang="nl-BE" i="1" dirty="0" err="1" smtClean="0"/>
              <a:t>paragraph</a:t>
            </a:r>
            <a:r>
              <a:rPr lang="nl-BE" i="1" dirty="0" smtClean="0"/>
              <a:t> 2, the relevant </a:t>
            </a:r>
            <a:r>
              <a:rPr lang="nl-BE" i="1" dirty="0" err="1" smtClean="0"/>
              <a:t>screening</a:t>
            </a:r>
            <a:r>
              <a:rPr lang="nl-BE" i="1" dirty="0" smtClean="0"/>
              <a:t> criteria set out in Annex III </a:t>
            </a:r>
            <a:r>
              <a:rPr lang="nl-BE" i="1" dirty="0" err="1" smtClean="0"/>
              <a:t>shall</a:t>
            </a:r>
            <a:r>
              <a:rPr lang="nl-BE" i="1" dirty="0" smtClean="0"/>
              <a:t> </a:t>
            </a:r>
            <a:r>
              <a:rPr lang="nl-BE" i="1" dirty="0" err="1" smtClean="0"/>
              <a:t>be</a:t>
            </a:r>
            <a:r>
              <a:rPr lang="nl-BE" i="1" dirty="0" smtClean="0"/>
              <a:t> taken </a:t>
            </a:r>
            <a:r>
              <a:rPr lang="nl-BE" i="1" dirty="0" err="1" smtClean="0"/>
              <a:t>into</a:t>
            </a:r>
            <a:r>
              <a:rPr lang="nl-BE" i="1" dirty="0" smtClean="0"/>
              <a:t> account</a:t>
            </a:r>
            <a:r>
              <a:rPr lang="nl-BE" dirty="0" smtClean="0"/>
              <a:t>” </a:t>
            </a:r>
          </a:p>
          <a:p>
            <a:r>
              <a:rPr lang="nl-BE" b="1" dirty="0" smtClean="0"/>
              <a:t>Annex III </a:t>
            </a:r>
            <a:r>
              <a:rPr lang="nl-BE" dirty="0" err="1" smtClean="0"/>
              <a:t>contains</a:t>
            </a:r>
            <a:r>
              <a:rPr lang="nl-BE" dirty="0" smtClean="0"/>
              <a:t> the </a:t>
            </a:r>
            <a:r>
              <a:rPr lang="nl-BE" dirty="0" err="1" smtClean="0"/>
              <a:t>screening</a:t>
            </a:r>
            <a:r>
              <a:rPr lang="nl-BE" dirty="0" smtClean="0"/>
              <a:t> criteria</a:t>
            </a:r>
          </a:p>
          <a:p>
            <a:pPr lvl="1"/>
            <a:r>
              <a:rPr lang="nl-BE" dirty="0" err="1"/>
              <a:t>n</a:t>
            </a:r>
            <a:r>
              <a:rPr lang="nl-BE" dirty="0" err="1" smtClean="0"/>
              <a:t>ature</a:t>
            </a:r>
            <a:r>
              <a:rPr lang="nl-BE" dirty="0" smtClean="0"/>
              <a:t> of the project – eg </a:t>
            </a:r>
            <a:r>
              <a:rPr lang="nl-BE" dirty="0" err="1" smtClean="0"/>
              <a:t>size</a:t>
            </a:r>
            <a:r>
              <a:rPr lang="nl-BE" dirty="0" smtClean="0"/>
              <a:t>, </a:t>
            </a:r>
            <a:r>
              <a:rPr lang="nl-BE" dirty="0" err="1" smtClean="0"/>
              <a:t>use</a:t>
            </a:r>
            <a:r>
              <a:rPr lang="nl-BE" dirty="0" smtClean="0"/>
              <a:t> or </a:t>
            </a:r>
            <a:r>
              <a:rPr lang="nl-BE" dirty="0" err="1" smtClean="0"/>
              <a:t>natural</a:t>
            </a:r>
            <a:r>
              <a:rPr lang="nl-BE" dirty="0" smtClean="0"/>
              <a:t> resources </a:t>
            </a:r>
            <a:r>
              <a:rPr lang="nl-BE" dirty="0" err="1" smtClean="0"/>
              <a:t>etc</a:t>
            </a:r>
            <a:endParaRPr lang="nl-BE" dirty="0" smtClean="0"/>
          </a:p>
          <a:p>
            <a:pPr lvl="1"/>
            <a:r>
              <a:rPr lang="nl-BE" dirty="0" smtClean="0"/>
              <a:t>project </a:t>
            </a:r>
            <a:r>
              <a:rPr lang="nl-BE" dirty="0" err="1" smtClean="0"/>
              <a:t>locational</a:t>
            </a:r>
            <a:r>
              <a:rPr lang="nl-BE" dirty="0" smtClean="0"/>
              <a:t> factors – eg </a:t>
            </a:r>
            <a:r>
              <a:rPr lang="nl-BE" dirty="0" err="1" smtClean="0"/>
              <a:t>near</a:t>
            </a:r>
            <a:r>
              <a:rPr lang="nl-BE" dirty="0" smtClean="0"/>
              <a:t> a </a:t>
            </a:r>
            <a:r>
              <a:rPr lang="nl-BE" dirty="0" err="1" smtClean="0"/>
              <a:t>protected</a:t>
            </a:r>
            <a:r>
              <a:rPr lang="nl-BE" dirty="0" smtClean="0"/>
              <a:t> </a:t>
            </a:r>
            <a:r>
              <a:rPr lang="nl-BE" dirty="0" err="1" smtClean="0"/>
              <a:t>area</a:t>
            </a:r>
            <a:endParaRPr lang="nl-BE" dirty="0" smtClean="0"/>
          </a:p>
          <a:p>
            <a:pPr lvl="1"/>
            <a:r>
              <a:rPr lang="nl-BE" dirty="0" smtClean="0"/>
              <a:t>features of the </a:t>
            </a:r>
            <a:r>
              <a:rPr lang="nl-BE" dirty="0" err="1" smtClean="0"/>
              <a:t>potential</a:t>
            </a:r>
            <a:r>
              <a:rPr lang="nl-BE" dirty="0" smtClean="0"/>
              <a:t> impact – eg </a:t>
            </a:r>
            <a:r>
              <a:rPr lang="nl-BE" dirty="0" err="1" smtClean="0"/>
              <a:t>extent</a:t>
            </a:r>
            <a:r>
              <a:rPr lang="nl-BE" dirty="0" smtClean="0"/>
              <a:t> of the impact</a:t>
            </a:r>
            <a:endParaRPr lang="nl-BE" dirty="0"/>
          </a:p>
        </p:txBody>
      </p:sp>
      <p:sp>
        <p:nvSpPr>
          <p:cNvPr id="4" name="Rechthoek 3"/>
          <p:cNvSpPr/>
          <p:nvPr/>
        </p:nvSpPr>
        <p:spPr>
          <a:xfrm>
            <a:off x="683568" y="1628800"/>
            <a:ext cx="51845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Directive 97/11EC</a:t>
            </a:r>
            <a:r>
              <a:rPr lang="nl-BE" sz="2400" b="1" dirty="0" smtClean="0"/>
              <a:t> does </a:t>
            </a:r>
            <a:r>
              <a:rPr lang="nl-BE" sz="2400" b="1" dirty="0" err="1" smtClean="0"/>
              <a:t>not</a:t>
            </a:r>
            <a:r>
              <a:rPr lang="nl-BE" sz="2400" b="1" dirty="0" smtClean="0"/>
              <a:t> </a:t>
            </a:r>
            <a:r>
              <a:rPr lang="nl-BE" sz="2400" b="1" dirty="0" err="1" smtClean="0"/>
              <a:t>give</a:t>
            </a:r>
            <a:r>
              <a:rPr lang="nl-BE" sz="2400" b="1" dirty="0" smtClean="0"/>
              <a:t> </a:t>
            </a:r>
            <a:r>
              <a:rPr lang="nl-BE" sz="2400" b="1" dirty="0" err="1" smtClean="0"/>
              <a:t>clear</a:t>
            </a:r>
            <a:r>
              <a:rPr lang="nl-BE" sz="2400" b="1" dirty="0" smtClean="0"/>
              <a:t> </a:t>
            </a:r>
            <a:r>
              <a:rPr lang="nl-BE" sz="2400" b="1" dirty="0" err="1" smtClean="0"/>
              <a:t>guidance</a:t>
            </a:r>
            <a:r>
              <a:rPr lang="nl-BE" sz="2400" b="1" dirty="0" smtClean="0"/>
              <a:t> </a:t>
            </a:r>
            <a:r>
              <a:rPr lang="nl-BE" sz="2400" b="1" dirty="0" err="1" smtClean="0"/>
              <a:t>either</a:t>
            </a:r>
            <a:r>
              <a:rPr lang="nl-BE" sz="2400" b="1" dirty="0" smtClean="0"/>
              <a:t>? </a:t>
            </a:r>
            <a:endParaRPr lang="nl-BE" sz="2400" b="1" dirty="0"/>
          </a:p>
        </p:txBody>
      </p:sp>
      <p:pic>
        <p:nvPicPr>
          <p:cNvPr id="5" name="Picture 2" descr="D:\Hschouke\Pictures\Mijn afbeeldingen\varia\N2000\site-under-maintenanc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828" r="48828"/>
          <a:stretch/>
        </p:blipFill>
        <p:spPr bwMode="auto">
          <a:xfrm>
            <a:off x="3059832" y="-1071364"/>
            <a:ext cx="6856413"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316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III. </a:t>
            </a:r>
            <a:r>
              <a:rPr lang="nl-BE" dirty="0" err="1" smtClean="0"/>
              <a:t>Implementation</a:t>
            </a:r>
            <a:r>
              <a:rPr lang="nl-BE" dirty="0" smtClean="0"/>
              <a:t> issues</a:t>
            </a:r>
            <a:endParaRPr lang="nl-BE" dirty="0"/>
          </a:p>
        </p:txBody>
      </p:sp>
      <p:sp>
        <p:nvSpPr>
          <p:cNvPr id="3" name="Tijdelijke aanduiding voor inhoud 2"/>
          <p:cNvSpPr>
            <a:spLocks noGrp="1"/>
          </p:cNvSpPr>
          <p:nvPr>
            <p:ph idx="1"/>
          </p:nvPr>
        </p:nvSpPr>
        <p:spPr>
          <a:xfrm>
            <a:off x="467544" y="1772816"/>
            <a:ext cx="8229600" cy="4632176"/>
          </a:xfrm>
        </p:spPr>
        <p:txBody>
          <a:bodyPr>
            <a:normAutofit fontScale="92500" lnSpcReduction="20000"/>
          </a:bodyPr>
          <a:lstStyle/>
          <a:p>
            <a:pPr marL="0" indent="0">
              <a:buNone/>
            </a:pPr>
            <a:endParaRPr lang="nl-BE" dirty="0" smtClean="0"/>
          </a:p>
          <a:p>
            <a:pPr marL="0" indent="0">
              <a:buNone/>
            </a:pPr>
            <a:endParaRPr lang="nl-BE" dirty="0" smtClean="0"/>
          </a:p>
          <a:p>
            <a:r>
              <a:rPr lang="en-US" sz="2600" dirty="0" smtClean="0"/>
              <a:t>“</a:t>
            </a:r>
            <a:r>
              <a:rPr lang="en-US" sz="2600" i="1" dirty="0" smtClean="0"/>
              <a:t>a decision by which the CA takes the view that no EIA is required must contain or be </a:t>
            </a:r>
            <a:r>
              <a:rPr lang="en-US" sz="2600" b="1" i="1" dirty="0" smtClean="0"/>
              <a:t>accompanied by all information that makes it possible to check that it is based on adequate screening</a:t>
            </a:r>
            <a:r>
              <a:rPr lang="en-US" sz="2600" i="1" dirty="0" smtClean="0"/>
              <a:t> (…)</a:t>
            </a:r>
            <a:r>
              <a:rPr lang="en-US" sz="2600" dirty="0" smtClean="0"/>
              <a:t>” (C-87/02, Comm. v Italy)</a:t>
            </a:r>
          </a:p>
          <a:p>
            <a:r>
              <a:rPr lang="en-US" sz="2600" dirty="0" smtClean="0"/>
              <a:t>“</a:t>
            </a:r>
            <a:r>
              <a:rPr lang="en-US" sz="2600" i="1" dirty="0" smtClean="0"/>
              <a:t>Article 4 of the EIA-Directive must be interpreted as </a:t>
            </a:r>
            <a:r>
              <a:rPr lang="en-US" sz="2600" i="1" u="sng" dirty="0" smtClean="0"/>
              <a:t>not </a:t>
            </a:r>
            <a:r>
              <a:rPr lang="en-US" sz="2600" i="1" dirty="0" smtClean="0"/>
              <a:t>requiring that a determination that no EIA is required should in itself contain the reasons for the CA’s decision that the latter was unnecessary. However, if an interested party so requests, is </a:t>
            </a:r>
            <a:r>
              <a:rPr lang="en-US" sz="2600" b="1" i="1" dirty="0" smtClean="0"/>
              <a:t>obliged to communicate to him the reasons for the determination or the relevant information and documents</a:t>
            </a:r>
            <a:r>
              <a:rPr lang="en-US" sz="2600" dirty="0" smtClean="0"/>
              <a:t>” (C-75/08, Mellor)</a:t>
            </a:r>
          </a:p>
        </p:txBody>
      </p:sp>
      <p:sp>
        <p:nvSpPr>
          <p:cNvPr id="4" name="Rechthoek 3"/>
          <p:cNvSpPr/>
          <p:nvPr/>
        </p:nvSpPr>
        <p:spPr>
          <a:xfrm>
            <a:off x="611560" y="1412776"/>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Screening </a:t>
            </a:r>
            <a:r>
              <a:rPr lang="nl-BE" sz="2400" b="1" dirty="0" err="1" smtClean="0"/>
              <a:t>decisions</a:t>
            </a:r>
            <a:r>
              <a:rPr lang="nl-BE" sz="2400" b="1" dirty="0" smtClean="0"/>
              <a:t> </a:t>
            </a:r>
            <a:endParaRPr lang="nl-BE" sz="2400" b="1" dirty="0"/>
          </a:p>
        </p:txBody>
      </p:sp>
      <p:sp>
        <p:nvSpPr>
          <p:cNvPr id="5" name="Afgeronde rechthoek 4"/>
          <p:cNvSpPr/>
          <p:nvPr/>
        </p:nvSpPr>
        <p:spPr>
          <a:xfrm rot="1968390">
            <a:off x="6702576" y="416633"/>
            <a:ext cx="3115171" cy="133915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err="1" smtClean="0"/>
              <a:t>Justification</a:t>
            </a:r>
            <a:r>
              <a:rPr lang="nl-BE" sz="2400" b="1" dirty="0" smtClean="0"/>
              <a:t>!</a:t>
            </a:r>
            <a:endParaRPr lang="nl-BE" sz="2400" b="1" dirty="0"/>
          </a:p>
        </p:txBody>
      </p:sp>
    </p:spTree>
    <p:extLst>
      <p:ext uri="{BB962C8B-B14F-4D97-AF65-F5344CB8AC3E}">
        <p14:creationId xmlns:p14="http://schemas.microsoft.com/office/powerpoint/2010/main" val="2324170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III. </a:t>
            </a:r>
            <a:r>
              <a:rPr lang="nl-BE" dirty="0" err="1" smtClean="0"/>
              <a:t>Lingering</a:t>
            </a:r>
            <a:r>
              <a:rPr lang="nl-BE" dirty="0" smtClean="0"/>
              <a:t> </a:t>
            </a:r>
            <a:r>
              <a:rPr lang="nl-BE" dirty="0" err="1" smtClean="0"/>
              <a:t>implementation</a:t>
            </a:r>
            <a:r>
              <a:rPr lang="nl-BE" dirty="0" smtClean="0"/>
              <a:t> issues </a:t>
            </a:r>
            <a:endParaRPr lang="nl-BE" dirty="0"/>
          </a:p>
        </p:txBody>
      </p:sp>
      <p:sp>
        <p:nvSpPr>
          <p:cNvPr id="3" name="Tijdelijke aanduiding voor tekst 2"/>
          <p:cNvSpPr>
            <a:spLocks noGrp="1"/>
          </p:cNvSpPr>
          <p:nvPr>
            <p:ph type="body" idx="1"/>
          </p:nvPr>
        </p:nvSpPr>
        <p:spPr/>
        <p:txBody>
          <a:bodyPr/>
          <a:lstStyle/>
          <a:p>
            <a:endParaRPr lang="nl-BE"/>
          </a:p>
        </p:txBody>
      </p:sp>
    </p:spTree>
    <p:extLst>
      <p:ext uri="{BB962C8B-B14F-4D97-AF65-F5344CB8AC3E}">
        <p14:creationId xmlns:p14="http://schemas.microsoft.com/office/powerpoint/2010/main" val="432070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III. </a:t>
            </a:r>
            <a:r>
              <a:rPr lang="nl-BE" dirty="0" err="1" smtClean="0"/>
              <a:t>Implementation</a:t>
            </a:r>
            <a:r>
              <a:rPr lang="nl-BE" dirty="0" smtClean="0"/>
              <a:t> issues</a:t>
            </a:r>
            <a:endParaRPr lang="nl-BE" dirty="0"/>
          </a:p>
        </p:txBody>
      </p:sp>
      <p:sp>
        <p:nvSpPr>
          <p:cNvPr id="3" name="Tijdelijke aanduiding voor inhoud 2"/>
          <p:cNvSpPr>
            <a:spLocks noGrp="1"/>
          </p:cNvSpPr>
          <p:nvPr>
            <p:ph idx="1"/>
          </p:nvPr>
        </p:nvSpPr>
        <p:spPr/>
        <p:txBody>
          <a:bodyPr>
            <a:normAutofit/>
          </a:bodyPr>
          <a:lstStyle/>
          <a:p>
            <a:endParaRPr lang="en-US" sz="2800" dirty="0" smtClean="0"/>
          </a:p>
          <a:p>
            <a:pPr marL="0" indent="0">
              <a:buNone/>
            </a:pPr>
            <a:endParaRPr lang="en-US" sz="2800" dirty="0"/>
          </a:p>
          <a:p>
            <a:endParaRPr lang="en-US" dirty="0" smtClean="0"/>
          </a:p>
          <a:p>
            <a:r>
              <a:rPr lang="nl-BE" dirty="0" err="1" smtClean="0"/>
              <a:t>following</a:t>
            </a:r>
            <a:r>
              <a:rPr lang="nl-BE" dirty="0" smtClean="0"/>
              <a:t> the adoption of 97/11/EC, and the </a:t>
            </a:r>
            <a:r>
              <a:rPr lang="nl-BE" dirty="0" err="1" smtClean="0"/>
              <a:t>application</a:t>
            </a:r>
            <a:r>
              <a:rPr lang="nl-BE" dirty="0" smtClean="0"/>
              <a:t> of the rulings of the ECJ, </a:t>
            </a:r>
            <a:r>
              <a:rPr lang="nl-BE" dirty="0" err="1" smtClean="0"/>
              <a:t>many</a:t>
            </a:r>
            <a:r>
              <a:rPr lang="nl-BE" dirty="0" smtClean="0"/>
              <a:t> </a:t>
            </a:r>
            <a:r>
              <a:rPr lang="nl-BE" dirty="0" err="1" smtClean="0"/>
              <a:t>Member</a:t>
            </a:r>
            <a:r>
              <a:rPr lang="nl-BE" dirty="0" smtClean="0"/>
              <a:t> </a:t>
            </a:r>
            <a:r>
              <a:rPr lang="nl-BE" dirty="0" err="1" smtClean="0"/>
              <a:t>States</a:t>
            </a:r>
            <a:r>
              <a:rPr lang="nl-BE" dirty="0" smtClean="0"/>
              <a:t> </a:t>
            </a:r>
            <a:r>
              <a:rPr lang="nl-BE" dirty="0" err="1" smtClean="0"/>
              <a:t>kept</a:t>
            </a:r>
            <a:r>
              <a:rPr lang="nl-BE" dirty="0" smtClean="0"/>
              <a:t> </a:t>
            </a:r>
            <a:r>
              <a:rPr lang="nl-BE" dirty="0" err="1" smtClean="0"/>
              <a:t>on</a:t>
            </a:r>
            <a:r>
              <a:rPr lang="nl-BE" dirty="0" smtClean="0"/>
              <a:t> </a:t>
            </a:r>
            <a:r>
              <a:rPr lang="nl-BE" dirty="0" err="1" smtClean="0"/>
              <a:t>using</a:t>
            </a:r>
            <a:r>
              <a:rPr lang="nl-BE" dirty="0" smtClean="0"/>
              <a:t> </a:t>
            </a:r>
            <a:r>
              <a:rPr lang="nl-BE" b="1" dirty="0" smtClean="0"/>
              <a:t>absolute </a:t>
            </a:r>
            <a:r>
              <a:rPr lang="nl-BE" b="1" dirty="0" err="1" smtClean="0"/>
              <a:t>exclusion</a:t>
            </a:r>
            <a:r>
              <a:rPr lang="nl-BE" b="1" dirty="0" smtClean="0"/>
              <a:t> thresholds </a:t>
            </a:r>
            <a:r>
              <a:rPr lang="nl-BE" dirty="0" err="1" smtClean="0"/>
              <a:t>for</a:t>
            </a:r>
            <a:r>
              <a:rPr lang="nl-BE" dirty="0" smtClean="0"/>
              <a:t> Annex </a:t>
            </a:r>
            <a:r>
              <a:rPr lang="nl-BE" dirty="0" err="1" smtClean="0"/>
              <a:t>II-projects</a:t>
            </a:r>
            <a:r>
              <a:rPr lang="nl-BE" dirty="0" smtClean="0"/>
              <a:t> </a:t>
            </a:r>
          </a:p>
          <a:p>
            <a:r>
              <a:rPr lang="nl-BE" dirty="0" err="1" smtClean="0"/>
              <a:t>eigth</a:t>
            </a:r>
            <a:r>
              <a:rPr lang="nl-BE" dirty="0" smtClean="0"/>
              <a:t> recital to Directive 97/11/EC “</a:t>
            </a:r>
            <a:r>
              <a:rPr lang="nl-BE" i="1" dirty="0" err="1" smtClean="0"/>
              <a:t>whereas</a:t>
            </a:r>
            <a:r>
              <a:rPr lang="nl-BE" i="1" dirty="0" smtClean="0"/>
              <a:t> MS </a:t>
            </a:r>
            <a:r>
              <a:rPr lang="nl-BE" i="1" dirty="0" err="1" smtClean="0"/>
              <a:t>should</a:t>
            </a:r>
            <a:r>
              <a:rPr lang="nl-BE" i="1" dirty="0" smtClean="0"/>
              <a:t> </a:t>
            </a:r>
            <a:r>
              <a:rPr lang="nl-BE" b="1" i="1" dirty="0" err="1" smtClean="0"/>
              <a:t>not</a:t>
            </a:r>
            <a:r>
              <a:rPr lang="nl-BE" b="1" i="1" dirty="0" smtClean="0"/>
              <a:t> </a:t>
            </a:r>
            <a:r>
              <a:rPr lang="nl-BE" b="1" i="1" dirty="0" err="1" smtClean="0"/>
              <a:t>be</a:t>
            </a:r>
            <a:r>
              <a:rPr lang="nl-BE" b="1" i="1" dirty="0" smtClean="0"/>
              <a:t> </a:t>
            </a:r>
            <a:r>
              <a:rPr lang="nl-BE" b="1" i="1" dirty="0" err="1" smtClean="0"/>
              <a:t>required</a:t>
            </a:r>
            <a:r>
              <a:rPr lang="nl-BE" b="1" i="1" dirty="0" smtClean="0"/>
              <a:t> to </a:t>
            </a:r>
            <a:r>
              <a:rPr lang="nl-BE" b="1" i="1" dirty="0" err="1" smtClean="0"/>
              <a:t>examine</a:t>
            </a:r>
            <a:r>
              <a:rPr lang="nl-BE" b="1" i="1" dirty="0" smtClean="0"/>
              <a:t> </a:t>
            </a:r>
            <a:r>
              <a:rPr lang="nl-BE" b="1" i="1" dirty="0" err="1" smtClean="0"/>
              <a:t>projects</a:t>
            </a:r>
            <a:r>
              <a:rPr lang="nl-BE" b="1" i="1" dirty="0" smtClean="0"/>
              <a:t> </a:t>
            </a:r>
            <a:r>
              <a:rPr lang="nl-BE" b="1" i="1" dirty="0" err="1" smtClean="0"/>
              <a:t>below</a:t>
            </a:r>
            <a:r>
              <a:rPr lang="nl-BE" b="1" i="1" dirty="0" smtClean="0"/>
              <a:t> </a:t>
            </a:r>
            <a:r>
              <a:rPr lang="nl-BE" b="1" i="1" dirty="0" err="1" smtClean="0"/>
              <a:t>those</a:t>
            </a:r>
            <a:r>
              <a:rPr lang="nl-BE" b="1" i="1" dirty="0" smtClean="0"/>
              <a:t> thresholds </a:t>
            </a:r>
            <a:r>
              <a:rPr lang="nl-BE" b="1" i="1" dirty="0" err="1" smtClean="0"/>
              <a:t>or</a:t>
            </a:r>
            <a:r>
              <a:rPr lang="nl-BE" b="1" i="1" dirty="0" smtClean="0"/>
              <a:t> </a:t>
            </a:r>
            <a:r>
              <a:rPr lang="nl-BE" b="1" i="1" dirty="0" err="1" smtClean="0"/>
              <a:t>outside</a:t>
            </a:r>
            <a:r>
              <a:rPr lang="nl-BE" b="1" i="1" dirty="0" smtClean="0"/>
              <a:t> </a:t>
            </a:r>
            <a:r>
              <a:rPr lang="nl-BE" b="1" i="1" dirty="0" err="1" smtClean="0"/>
              <a:t>those</a:t>
            </a:r>
            <a:r>
              <a:rPr lang="nl-BE" b="1" i="1" dirty="0" smtClean="0"/>
              <a:t> criteria </a:t>
            </a:r>
            <a:r>
              <a:rPr lang="nl-BE" b="1" i="1" dirty="0" err="1" smtClean="0"/>
              <a:t>on</a:t>
            </a:r>
            <a:r>
              <a:rPr lang="nl-BE" b="1" i="1" dirty="0" smtClean="0"/>
              <a:t> a case </a:t>
            </a:r>
            <a:r>
              <a:rPr lang="nl-BE" b="1" i="1" dirty="0" err="1" smtClean="0"/>
              <a:t>by</a:t>
            </a:r>
            <a:r>
              <a:rPr lang="nl-BE" b="1" i="1" dirty="0" smtClean="0"/>
              <a:t> case basis</a:t>
            </a:r>
            <a:r>
              <a:rPr lang="nl-BE" dirty="0" smtClean="0"/>
              <a:t>”</a:t>
            </a:r>
          </a:p>
          <a:p>
            <a:endParaRPr lang="nl-BE" dirty="0" smtClean="0"/>
          </a:p>
          <a:p>
            <a:endParaRPr lang="nl-BE" dirty="0"/>
          </a:p>
        </p:txBody>
      </p:sp>
      <p:sp>
        <p:nvSpPr>
          <p:cNvPr id="4" name="Rechthoek 3"/>
          <p:cNvSpPr/>
          <p:nvPr/>
        </p:nvSpPr>
        <p:spPr>
          <a:xfrm>
            <a:off x="611560" y="1628800"/>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err="1" smtClean="0"/>
              <a:t>Some</a:t>
            </a:r>
            <a:r>
              <a:rPr lang="nl-BE" b="1" dirty="0" smtClean="0"/>
              <a:t> </a:t>
            </a:r>
            <a:r>
              <a:rPr lang="nl-BE" b="1" dirty="0" err="1" smtClean="0"/>
              <a:t>good</a:t>
            </a:r>
            <a:r>
              <a:rPr lang="nl-BE" b="1" dirty="0" smtClean="0"/>
              <a:t> </a:t>
            </a:r>
            <a:r>
              <a:rPr lang="nl-BE" b="1" dirty="0" err="1" smtClean="0"/>
              <a:t>practices</a:t>
            </a:r>
            <a:r>
              <a:rPr lang="nl-BE" b="1" dirty="0" smtClean="0"/>
              <a:t>, </a:t>
            </a:r>
            <a:r>
              <a:rPr lang="nl-BE" b="1" dirty="0" err="1" smtClean="0"/>
              <a:t>yet</a:t>
            </a:r>
            <a:r>
              <a:rPr lang="nl-BE" b="1" dirty="0" smtClean="0"/>
              <a:t> </a:t>
            </a:r>
            <a:r>
              <a:rPr lang="nl-BE" b="1" dirty="0" err="1" smtClean="0"/>
              <a:t>lasting</a:t>
            </a:r>
            <a:r>
              <a:rPr lang="nl-BE" b="1" dirty="0" smtClean="0"/>
              <a:t> </a:t>
            </a:r>
            <a:r>
              <a:rPr lang="nl-BE" b="1" dirty="0" err="1" smtClean="0"/>
              <a:t>ambiguity</a:t>
            </a:r>
            <a:endParaRPr lang="nl-BE" b="1" dirty="0"/>
          </a:p>
        </p:txBody>
      </p:sp>
      <p:pic>
        <p:nvPicPr>
          <p:cNvPr id="6" name="Picture 2" descr="D:\Hschouke\Pictures\Mijn afbeeldingen\varia\N2000\BS01167_[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0"/>
            <a:ext cx="3121366" cy="289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283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III. </a:t>
            </a:r>
            <a:r>
              <a:rPr lang="nl-BE" dirty="0" err="1" smtClean="0"/>
              <a:t>Implementation</a:t>
            </a:r>
            <a:r>
              <a:rPr lang="nl-BE" dirty="0" smtClean="0"/>
              <a:t> issues</a:t>
            </a:r>
            <a:endParaRPr lang="nl-BE" dirty="0"/>
          </a:p>
        </p:txBody>
      </p:sp>
      <p:sp>
        <p:nvSpPr>
          <p:cNvPr id="3" name="Tijdelijke aanduiding voor inhoud 2"/>
          <p:cNvSpPr>
            <a:spLocks noGrp="1"/>
          </p:cNvSpPr>
          <p:nvPr>
            <p:ph idx="1"/>
          </p:nvPr>
        </p:nvSpPr>
        <p:spPr/>
        <p:txBody>
          <a:bodyPr>
            <a:normAutofit lnSpcReduction="10000"/>
          </a:bodyPr>
          <a:lstStyle/>
          <a:p>
            <a:endParaRPr lang="en-US" sz="2800" dirty="0" smtClean="0"/>
          </a:p>
          <a:p>
            <a:pPr marL="0" indent="0">
              <a:buNone/>
            </a:pPr>
            <a:endParaRPr lang="en-US" sz="2800" dirty="0"/>
          </a:p>
          <a:p>
            <a:endParaRPr lang="en-US" dirty="0" smtClean="0"/>
          </a:p>
          <a:p>
            <a:r>
              <a:rPr lang="nl-BE" dirty="0" smtClean="0"/>
              <a:t>C-133/94: “</a:t>
            </a:r>
            <a:r>
              <a:rPr lang="nl-BE" i="1" dirty="0" smtClean="0"/>
              <a:t>Art. 4 (2) does </a:t>
            </a:r>
            <a:r>
              <a:rPr lang="nl-BE" i="1" dirty="0" err="1" smtClean="0"/>
              <a:t>not</a:t>
            </a:r>
            <a:r>
              <a:rPr lang="nl-BE" i="1" dirty="0" smtClean="0"/>
              <a:t> </a:t>
            </a:r>
            <a:r>
              <a:rPr lang="nl-BE" i="1" dirty="0" err="1" smtClean="0"/>
              <a:t>empower</a:t>
            </a:r>
            <a:r>
              <a:rPr lang="nl-BE" i="1" dirty="0" smtClean="0"/>
              <a:t> the MS </a:t>
            </a:r>
            <a:r>
              <a:rPr lang="nl-BE" i="1" dirty="0" err="1" smtClean="0"/>
              <a:t>to</a:t>
            </a:r>
            <a:r>
              <a:rPr lang="nl-BE" i="1" dirty="0" smtClean="0"/>
              <a:t> </a:t>
            </a:r>
            <a:r>
              <a:rPr lang="nl-BE" b="1" i="1" dirty="0" err="1" smtClean="0"/>
              <a:t>exclude</a:t>
            </a:r>
            <a:r>
              <a:rPr lang="nl-BE" b="1" i="1" dirty="0" smtClean="0"/>
              <a:t> </a:t>
            </a:r>
            <a:r>
              <a:rPr lang="nl-BE" b="1" i="1" dirty="0" err="1" smtClean="0"/>
              <a:t>generally</a:t>
            </a:r>
            <a:r>
              <a:rPr lang="nl-BE" b="1" i="1" dirty="0" smtClean="0"/>
              <a:t> </a:t>
            </a:r>
            <a:r>
              <a:rPr lang="nl-BE" b="1" i="1" dirty="0" err="1" smtClean="0"/>
              <a:t>and</a:t>
            </a:r>
            <a:r>
              <a:rPr lang="nl-BE" b="1" i="1" dirty="0" smtClean="0"/>
              <a:t> </a:t>
            </a:r>
            <a:r>
              <a:rPr lang="nl-BE" b="1" i="1" dirty="0" err="1" smtClean="0"/>
              <a:t>definitively</a:t>
            </a:r>
            <a:r>
              <a:rPr lang="nl-BE" b="1" i="1" dirty="0" smtClean="0"/>
              <a:t> </a:t>
            </a:r>
            <a:r>
              <a:rPr lang="nl-BE" b="1" i="1" dirty="0" err="1" smtClean="0"/>
              <a:t>from</a:t>
            </a:r>
            <a:r>
              <a:rPr lang="nl-BE" b="1" i="1" dirty="0" smtClean="0"/>
              <a:t> </a:t>
            </a:r>
            <a:r>
              <a:rPr lang="nl-BE" b="1" i="1" dirty="0" err="1" smtClean="0"/>
              <a:t>possible</a:t>
            </a:r>
            <a:r>
              <a:rPr lang="nl-BE" b="1" i="1" dirty="0" smtClean="0"/>
              <a:t> assessment </a:t>
            </a:r>
            <a:r>
              <a:rPr lang="nl-BE" b="1" i="1" dirty="0" err="1" smtClean="0"/>
              <a:t>one</a:t>
            </a:r>
            <a:r>
              <a:rPr lang="nl-BE" b="1" i="1" dirty="0" smtClean="0"/>
              <a:t> or </a:t>
            </a:r>
            <a:r>
              <a:rPr lang="nl-BE" b="1" i="1" dirty="0" err="1" smtClean="0"/>
              <a:t>two</a:t>
            </a:r>
            <a:r>
              <a:rPr lang="nl-BE" b="1" i="1" dirty="0" smtClean="0"/>
              <a:t> classes </a:t>
            </a:r>
            <a:r>
              <a:rPr lang="nl-BE" b="1" i="1" dirty="0" err="1" smtClean="0"/>
              <a:t>mentioned</a:t>
            </a:r>
            <a:r>
              <a:rPr lang="nl-BE" b="1" i="1" dirty="0" smtClean="0"/>
              <a:t> in Annex II</a:t>
            </a:r>
            <a:r>
              <a:rPr lang="nl-BE" dirty="0" smtClean="0"/>
              <a:t>”</a:t>
            </a:r>
          </a:p>
          <a:p>
            <a:r>
              <a:rPr lang="en-US" dirty="0" smtClean="0"/>
              <a:t>C- 319/01: “</a:t>
            </a:r>
            <a:r>
              <a:rPr lang="en-US" i="1" dirty="0" smtClean="0"/>
              <a:t>the </a:t>
            </a:r>
            <a:r>
              <a:rPr lang="en-US" i="1" dirty="0"/>
              <a:t>Belgian Government's explanations relating to the </a:t>
            </a:r>
            <a:r>
              <a:rPr lang="en-US" b="1" i="1" dirty="0"/>
              <a:t>complex nature of the matter and the practical difficulties </a:t>
            </a:r>
            <a:r>
              <a:rPr lang="en-US" i="1" dirty="0"/>
              <a:t>encountered during the stage of drafting the provisions necessary for the implementation of Directive 97/11 cannot be </a:t>
            </a:r>
            <a:r>
              <a:rPr lang="en-US" i="1" dirty="0" smtClean="0"/>
              <a:t>accepted</a:t>
            </a:r>
            <a:r>
              <a:rPr lang="en-US" dirty="0" smtClean="0"/>
              <a:t>”</a:t>
            </a:r>
            <a:endParaRPr lang="nl-BE" dirty="0"/>
          </a:p>
        </p:txBody>
      </p:sp>
      <p:sp>
        <p:nvSpPr>
          <p:cNvPr id="4" name="Rechthoek 3"/>
          <p:cNvSpPr/>
          <p:nvPr/>
        </p:nvSpPr>
        <p:spPr>
          <a:xfrm>
            <a:off x="611560" y="1628800"/>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Bad track </a:t>
            </a:r>
            <a:r>
              <a:rPr lang="nl-BE" b="1" dirty="0"/>
              <a:t>r</a:t>
            </a:r>
            <a:r>
              <a:rPr lang="nl-BE" b="1" dirty="0" smtClean="0"/>
              <a:t>ecord</a:t>
            </a:r>
            <a:endParaRPr lang="nl-BE" b="1" dirty="0"/>
          </a:p>
        </p:txBody>
      </p:sp>
      <p:pic>
        <p:nvPicPr>
          <p:cNvPr id="6" name="Picture 2" descr="http://pespmc1.vub.ac.be/Images/BelgiumMap4'.GIF"/>
          <p:cNvPicPr>
            <a:picLocks noChangeAspect="1" noChangeArrowheads="1"/>
          </p:cNvPicPr>
          <p:nvPr/>
        </p:nvPicPr>
        <p:blipFill>
          <a:blip r:embed="rId3" cstate="print"/>
          <a:srcRect/>
          <a:stretch>
            <a:fillRect/>
          </a:stretch>
        </p:blipFill>
        <p:spPr bwMode="auto">
          <a:xfrm>
            <a:off x="6228184" y="260648"/>
            <a:ext cx="2771800" cy="2182354"/>
          </a:xfrm>
          <a:prstGeom prst="rect">
            <a:avLst/>
          </a:prstGeom>
          <a:noFill/>
        </p:spPr>
      </p:pic>
    </p:spTree>
    <p:extLst>
      <p:ext uri="{BB962C8B-B14F-4D97-AF65-F5344CB8AC3E}">
        <p14:creationId xmlns:p14="http://schemas.microsoft.com/office/powerpoint/2010/main" val="1923814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Overview</a:t>
            </a:r>
            <a:r>
              <a:rPr lang="nl-BE" dirty="0" smtClean="0"/>
              <a:t> </a:t>
            </a:r>
            <a:endParaRPr lang="nl-BE" dirty="0"/>
          </a:p>
        </p:txBody>
      </p:sp>
      <p:sp>
        <p:nvSpPr>
          <p:cNvPr id="3" name="Tijdelijke aanduiding voor inhoud 2"/>
          <p:cNvSpPr>
            <a:spLocks noGrp="1"/>
          </p:cNvSpPr>
          <p:nvPr>
            <p:ph idx="1"/>
          </p:nvPr>
        </p:nvSpPr>
        <p:spPr>
          <a:xfrm>
            <a:off x="457200" y="2060848"/>
            <a:ext cx="8229600" cy="4416152"/>
          </a:xfrm>
        </p:spPr>
        <p:txBody>
          <a:bodyPr>
            <a:normAutofit/>
          </a:bodyPr>
          <a:lstStyle/>
          <a:p>
            <a:pPr marL="514350" indent="-514350">
              <a:buAutoNum type="romanUcPeriod"/>
            </a:pPr>
            <a:r>
              <a:rPr lang="nl-BE" sz="2800" dirty="0" smtClean="0"/>
              <a:t>Setting the stage</a:t>
            </a:r>
          </a:p>
          <a:p>
            <a:pPr marL="514350" indent="-514350">
              <a:buAutoNum type="romanUcPeriod"/>
            </a:pPr>
            <a:r>
              <a:rPr lang="nl-BE" sz="2800" dirty="0" err="1" smtClean="0"/>
              <a:t>Strict</a:t>
            </a:r>
            <a:r>
              <a:rPr lang="nl-BE" sz="2800" dirty="0" smtClean="0"/>
              <a:t> </a:t>
            </a:r>
            <a:r>
              <a:rPr lang="nl-BE" sz="2800" dirty="0" err="1" smtClean="0"/>
              <a:t>case-law</a:t>
            </a:r>
            <a:r>
              <a:rPr lang="nl-BE" sz="2800" dirty="0" smtClean="0"/>
              <a:t> of the EU Courts</a:t>
            </a:r>
            <a:endParaRPr lang="nl-BE" sz="2800" dirty="0"/>
          </a:p>
          <a:p>
            <a:pPr marL="514350" indent="-514350">
              <a:buAutoNum type="romanUcPeriod"/>
            </a:pPr>
            <a:r>
              <a:rPr lang="nl-BE" sz="2800" dirty="0" err="1" smtClean="0"/>
              <a:t>Lingering</a:t>
            </a:r>
            <a:r>
              <a:rPr lang="nl-BE" sz="2800" dirty="0" smtClean="0"/>
              <a:t> </a:t>
            </a:r>
            <a:r>
              <a:rPr lang="nl-BE" sz="2800" dirty="0" err="1" smtClean="0"/>
              <a:t>implementation</a:t>
            </a:r>
            <a:r>
              <a:rPr lang="nl-BE" sz="2800" dirty="0" smtClean="0"/>
              <a:t> issues (</a:t>
            </a:r>
            <a:r>
              <a:rPr lang="nl-BE" sz="2800" i="1" dirty="0" smtClean="0"/>
              <a:t>case </a:t>
            </a:r>
            <a:r>
              <a:rPr lang="nl-BE" sz="2800" i="1" dirty="0" err="1" smtClean="0"/>
              <a:t>study</a:t>
            </a:r>
            <a:r>
              <a:rPr lang="nl-BE" sz="2800" dirty="0" smtClean="0"/>
              <a:t>: Belgium – </a:t>
            </a:r>
            <a:r>
              <a:rPr lang="nl-BE" sz="2800" dirty="0" err="1" smtClean="0"/>
              <a:t>Flemish</a:t>
            </a:r>
            <a:r>
              <a:rPr lang="nl-BE" sz="2800" dirty="0" smtClean="0"/>
              <a:t> </a:t>
            </a:r>
            <a:r>
              <a:rPr lang="nl-BE" sz="2800" dirty="0" err="1" smtClean="0"/>
              <a:t>Region</a:t>
            </a:r>
            <a:r>
              <a:rPr lang="nl-BE" sz="2800" dirty="0" smtClean="0"/>
              <a:t>)</a:t>
            </a:r>
          </a:p>
          <a:p>
            <a:pPr marL="514350" indent="-514350">
              <a:buAutoNum type="romanUcPeriod"/>
            </a:pPr>
            <a:r>
              <a:rPr lang="nl-BE" sz="2800" dirty="0" smtClean="0"/>
              <a:t>General </a:t>
            </a:r>
            <a:r>
              <a:rPr lang="nl-BE" sz="2800" dirty="0" err="1" smtClean="0"/>
              <a:t>lessons</a:t>
            </a:r>
            <a:endParaRPr lang="nl-BE" sz="2800" dirty="0" smtClean="0"/>
          </a:p>
          <a:p>
            <a:pPr marL="514350" indent="-514350">
              <a:buAutoNum type="romanUcPeriod"/>
            </a:pPr>
            <a:r>
              <a:rPr lang="nl-BE" sz="2800" dirty="0" err="1" smtClean="0"/>
              <a:t>Proposal</a:t>
            </a:r>
            <a:r>
              <a:rPr lang="nl-BE" sz="2800" dirty="0" smtClean="0"/>
              <a:t> </a:t>
            </a:r>
            <a:r>
              <a:rPr lang="nl-BE" sz="2800" dirty="0" err="1" smtClean="0"/>
              <a:t>amending</a:t>
            </a:r>
            <a:r>
              <a:rPr lang="nl-BE" sz="2800" dirty="0" smtClean="0"/>
              <a:t> Directive 2011/92/EU</a:t>
            </a:r>
          </a:p>
          <a:p>
            <a:pPr marL="514350" indent="-514350">
              <a:buAutoNum type="romanUcPeriod"/>
            </a:pPr>
            <a:r>
              <a:rPr lang="nl-BE" sz="2800" dirty="0" err="1" smtClean="0"/>
              <a:t>Conclusions</a:t>
            </a:r>
            <a:endParaRPr lang="nl-BE" sz="2800" dirty="0" smtClean="0"/>
          </a:p>
          <a:p>
            <a:pPr marL="514350" indent="-514350">
              <a:buAutoNum type="romanUcPeriod"/>
            </a:pPr>
            <a:endParaRPr lang="nl-BE" dirty="0"/>
          </a:p>
        </p:txBody>
      </p:sp>
    </p:spTree>
    <p:extLst>
      <p:ext uri="{BB962C8B-B14F-4D97-AF65-F5344CB8AC3E}">
        <p14:creationId xmlns:p14="http://schemas.microsoft.com/office/powerpoint/2010/main" val="423757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III. </a:t>
            </a:r>
            <a:r>
              <a:rPr lang="nl-BE" dirty="0" err="1" smtClean="0"/>
              <a:t>Implementation</a:t>
            </a:r>
            <a:r>
              <a:rPr lang="nl-BE" dirty="0" smtClean="0"/>
              <a:t> issues</a:t>
            </a:r>
            <a:endParaRPr lang="nl-BE" dirty="0"/>
          </a:p>
        </p:txBody>
      </p:sp>
      <p:sp>
        <p:nvSpPr>
          <p:cNvPr id="3" name="Tijdelijke aanduiding voor inhoud 2"/>
          <p:cNvSpPr>
            <a:spLocks noGrp="1"/>
          </p:cNvSpPr>
          <p:nvPr>
            <p:ph idx="1"/>
          </p:nvPr>
        </p:nvSpPr>
        <p:spPr/>
        <p:txBody>
          <a:bodyPr>
            <a:normAutofit fontScale="92500"/>
          </a:bodyPr>
          <a:lstStyle/>
          <a:p>
            <a:endParaRPr lang="en-US" sz="4000" dirty="0" smtClean="0"/>
          </a:p>
          <a:p>
            <a:pPr marL="0" indent="0">
              <a:buNone/>
            </a:pPr>
            <a:endParaRPr lang="en-US" sz="2800" dirty="0"/>
          </a:p>
          <a:p>
            <a:endParaRPr lang="en-US" dirty="0" smtClean="0"/>
          </a:p>
          <a:p>
            <a:r>
              <a:rPr lang="nl-BE" dirty="0" smtClean="0"/>
              <a:t>EIA </a:t>
            </a:r>
            <a:r>
              <a:rPr lang="nl-BE" b="1" dirty="0" err="1"/>
              <a:t>D</a:t>
            </a:r>
            <a:r>
              <a:rPr lang="nl-BE" b="1" dirty="0" err="1" smtClean="0"/>
              <a:t>ecree</a:t>
            </a:r>
            <a:r>
              <a:rPr lang="nl-BE" dirty="0" smtClean="0"/>
              <a:t> in 2002 -  EIA </a:t>
            </a:r>
            <a:r>
              <a:rPr lang="nl-BE" b="1" dirty="0" err="1"/>
              <a:t>R</a:t>
            </a:r>
            <a:r>
              <a:rPr lang="nl-BE" b="1" dirty="0" err="1" smtClean="0"/>
              <a:t>egulation</a:t>
            </a:r>
            <a:r>
              <a:rPr lang="nl-BE" dirty="0" smtClean="0"/>
              <a:t> in 2004</a:t>
            </a:r>
          </a:p>
          <a:p>
            <a:r>
              <a:rPr lang="nl-BE" b="1" dirty="0" smtClean="0"/>
              <a:t>Annex II </a:t>
            </a:r>
            <a:r>
              <a:rPr lang="nl-BE" dirty="0" err="1" smtClean="0"/>
              <a:t>to</a:t>
            </a:r>
            <a:r>
              <a:rPr lang="nl-BE" dirty="0" smtClean="0"/>
              <a:t> the EIA-</a:t>
            </a:r>
            <a:r>
              <a:rPr lang="nl-BE" dirty="0" err="1" smtClean="0"/>
              <a:t>regulation</a:t>
            </a:r>
            <a:r>
              <a:rPr lang="nl-BE" dirty="0" smtClean="0"/>
              <a:t>: </a:t>
            </a:r>
            <a:r>
              <a:rPr lang="nl-BE" dirty="0" err="1" smtClean="0"/>
              <a:t>thresholds</a:t>
            </a:r>
            <a:r>
              <a:rPr lang="nl-BE" dirty="0" smtClean="0"/>
              <a:t> </a:t>
            </a:r>
            <a:r>
              <a:rPr lang="nl-BE" dirty="0" err="1" smtClean="0"/>
              <a:t>and</a:t>
            </a:r>
            <a:r>
              <a:rPr lang="nl-BE" dirty="0" smtClean="0"/>
              <a:t> criteria </a:t>
            </a:r>
            <a:r>
              <a:rPr lang="nl-BE" dirty="0" err="1" smtClean="0"/>
              <a:t>for</a:t>
            </a:r>
            <a:r>
              <a:rPr lang="nl-BE" dirty="0" smtClean="0"/>
              <a:t> </a:t>
            </a:r>
            <a:r>
              <a:rPr lang="nl-BE" dirty="0" err="1" smtClean="0"/>
              <a:t>many</a:t>
            </a:r>
            <a:r>
              <a:rPr lang="nl-BE" dirty="0" smtClean="0"/>
              <a:t> </a:t>
            </a:r>
            <a:r>
              <a:rPr lang="nl-BE" dirty="0" err="1" smtClean="0"/>
              <a:t>projects</a:t>
            </a:r>
            <a:r>
              <a:rPr lang="nl-BE" dirty="0" smtClean="0"/>
              <a:t> (eg </a:t>
            </a:r>
            <a:r>
              <a:rPr lang="nl-BE" dirty="0" err="1" smtClean="0"/>
              <a:t>industrial</a:t>
            </a:r>
            <a:r>
              <a:rPr lang="nl-BE" dirty="0" smtClean="0"/>
              <a:t> </a:t>
            </a:r>
            <a:r>
              <a:rPr lang="nl-BE" dirty="0" err="1" smtClean="0"/>
              <a:t>estates</a:t>
            </a:r>
            <a:r>
              <a:rPr lang="nl-BE" dirty="0" smtClean="0"/>
              <a:t> – screening </a:t>
            </a:r>
            <a:r>
              <a:rPr lang="nl-BE" dirty="0" err="1" smtClean="0"/>
              <a:t>only</a:t>
            </a:r>
            <a:r>
              <a:rPr lang="nl-BE" dirty="0" smtClean="0"/>
              <a:t> </a:t>
            </a:r>
            <a:r>
              <a:rPr lang="nl-BE" dirty="0" err="1" smtClean="0"/>
              <a:t>from</a:t>
            </a:r>
            <a:r>
              <a:rPr lang="nl-BE" dirty="0" smtClean="0"/>
              <a:t> 50 ha)</a:t>
            </a:r>
          </a:p>
          <a:p>
            <a:r>
              <a:rPr lang="nl-BE" b="1" dirty="0" err="1"/>
              <a:t>i</a:t>
            </a:r>
            <a:r>
              <a:rPr lang="nl-BE" b="1" dirty="0" err="1" smtClean="0"/>
              <a:t>mplicitly</a:t>
            </a:r>
            <a:r>
              <a:rPr lang="nl-BE" b="1" dirty="0" smtClean="0"/>
              <a:t> </a:t>
            </a:r>
            <a:r>
              <a:rPr lang="nl-BE" dirty="0" err="1" smtClean="0"/>
              <a:t>took</a:t>
            </a:r>
            <a:r>
              <a:rPr lang="nl-BE" dirty="0" smtClean="0"/>
              <a:t> </a:t>
            </a:r>
            <a:r>
              <a:rPr lang="nl-BE" dirty="0" err="1" smtClean="0"/>
              <a:t>into</a:t>
            </a:r>
            <a:r>
              <a:rPr lang="nl-BE" dirty="0" smtClean="0"/>
              <a:t> account the </a:t>
            </a:r>
            <a:r>
              <a:rPr lang="nl-BE" b="1" dirty="0" smtClean="0"/>
              <a:t>criteria </a:t>
            </a:r>
            <a:r>
              <a:rPr lang="nl-BE" b="1" dirty="0" err="1" smtClean="0"/>
              <a:t>mentioned</a:t>
            </a:r>
            <a:r>
              <a:rPr lang="nl-BE" b="1" dirty="0" smtClean="0"/>
              <a:t> in annex III </a:t>
            </a:r>
            <a:r>
              <a:rPr lang="nl-BE" b="1" dirty="0" err="1" smtClean="0"/>
              <a:t>to</a:t>
            </a:r>
            <a:r>
              <a:rPr lang="nl-BE" b="1" dirty="0" smtClean="0"/>
              <a:t> the EIA Directive</a:t>
            </a:r>
            <a:r>
              <a:rPr lang="nl-BE" dirty="0" smtClean="0"/>
              <a:t> (</a:t>
            </a:r>
            <a:r>
              <a:rPr lang="nl-BE" dirty="0" err="1" smtClean="0"/>
              <a:t>size</a:t>
            </a:r>
            <a:r>
              <a:rPr lang="nl-BE" dirty="0" smtClean="0"/>
              <a:t>, </a:t>
            </a:r>
            <a:r>
              <a:rPr lang="nl-BE" dirty="0" err="1" smtClean="0"/>
              <a:t>location</a:t>
            </a:r>
            <a:r>
              <a:rPr lang="nl-BE" dirty="0" smtClean="0"/>
              <a:t>, </a:t>
            </a:r>
            <a:r>
              <a:rPr lang="nl-BE" dirty="0" err="1" smtClean="0"/>
              <a:t>characteristics</a:t>
            </a:r>
            <a:r>
              <a:rPr lang="nl-BE" dirty="0" smtClean="0"/>
              <a:t> of the </a:t>
            </a:r>
            <a:r>
              <a:rPr lang="nl-BE" dirty="0" err="1" smtClean="0"/>
              <a:t>effects</a:t>
            </a:r>
            <a:r>
              <a:rPr lang="nl-BE" dirty="0" smtClean="0"/>
              <a:t>) </a:t>
            </a:r>
            <a:r>
              <a:rPr lang="nl-BE" dirty="0" smtClean="0">
                <a:sym typeface="Wingdings" pitchFamily="2" charset="2"/>
              </a:rPr>
              <a:t> limit the </a:t>
            </a:r>
            <a:r>
              <a:rPr lang="nl-BE" u="sng" dirty="0" err="1" smtClean="0">
                <a:sym typeface="Wingdings" pitchFamily="2" charset="2"/>
              </a:rPr>
              <a:t>administrative</a:t>
            </a:r>
            <a:r>
              <a:rPr lang="nl-BE" u="sng" dirty="0" smtClean="0">
                <a:sym typeface="Wingdings" pitchFamily="2" charset="2"/>
              </a:rPr>
              <a:t> </a:t>
            </a:r>
            <a:r>
              <a:rPr lang="nl-BE" u="sng" dirty="0" err="1" smtClean="0">
                <a:sym typeface="Wingdings" pitchFamily="2" charset="2"/>
              </a:rPr>
              <a:t>burden</a:t>
            </a:r>
            <a:endParaRPr lang="nl-BE" u="sng" dirty="0" smtClean="0"/>
          </a:p>
          <a:p>
            <a:r>
              <a:rPr lang="nl-BE" dirty="0" err="1"/>
              <a:t>n</a:t>
            </a:r>
            <a:r>
              <a:rPr lang="nl-BE" dirty="0" err="1" smtClean="0"/>
              <a:t>ational</a:t>
            </a:r>
            <a:r>
              <a:rPr lang="nl-BE" dirty="0" smtClean="0"/>
              <a:t> </a:t>
            </a:r>
            <a:r>
              <a:rPr lang="nl-BE" b="1" dirty="0" smtClean="0"/>
              <a:t>case-</a:t>
            </a:r>
            <a:r>
              <a:rPr lang="nl-BE" b="1" dirty="0" err="1" smtClean="0"/>
              <a:t>law</a:t>
            </a:r>
            <a:r>
              <a:rPr lang="nl-BE" dirty="0" smtClean="0"/>
              <a:t> </a:t>
            </a:r>
            <a:r>
              <a:rPr lang="nl-BE" dirty="0" err="1" smtClean="0"/>
              <a:t>accepted</a:t>
            </a:r>
            <a:r>
              <a:rPr lang="nl-BE" dirty="0" smtClean="0"/>
              <a:t> the </a:t>
            </a:r>
            <a:r>
              <a:rPr lang="nl-BE" dirty="0" err="1" smtClean="0"/>
              <a:t>reasoning</a:t>
            </a:r>
            <a:r>
              <a:rPr lang="nl-BE" dirty="0" smtClean="0"/>
              <a:t> of the </a:t>
            </a:r>
            <a:r>
              <a:rPr lang="nl-BE" dirty="0" err="1" smtClean="0"/>
              <a:t>Flem</a:t>
            </a:r>
            <a:r>
              <a:rPr lang="nl-BE" dirty="0" smtClean="0"/>
              <a:t>. </a:t>
            </a:r>
            <a:r>
              <a:rPr lang="nl-BE" dirty="0" err="1" smtClean="0"/>
              <a:t>Government</a:t>
            </a:r>
            <a:r>
              <a:rPr lang="nl-BE" dirty="0" smtClean="0"/>
              <a:t> (Council of State, 19 September 2009, no 195.995) &lt;&gt; </a:t>
            </a:r>
            <a:r>
              <a:rPr lang="nl-BE" b="1" dirty="0" smtClean="0"/>
              <a:t>case-</a:t>
            </a:r>
            <a:r>
              <a:rPr lang="nl-BE" b="1" dirty="0" err="1" smtClean="0"/>
              <a:t>law</a:t>
            </a:r>
            <a:r>
              <a:rPr lang="nl-BE" b="1" dirty="0" smtClean="0"/>
              <a:t> of the ECJ</a:t>
            </a:r>
          </a:p>
          <a:p>
            <a:endParaRPr lang="nl-BE" dirty="0" smtClean="0"/>
          </a:p>
          <a:p>
            <a:endParaRPr lang="nl-BE" dirty="0"/>
          </a:p>
        </p:txBody>
      </p:sp>
      <p:sp>
        <p:nvSpPr>
          <p:cNvPr id="4" name="Rechthoek 3"/>
          <p:cNvSpPr/>
          <p:nvPr/>
        </p:nvSpPr>
        <p:spPr>
          <a:xfrm>
            <a:off x="611560" y="1628800"/>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T</a:t>
            </a:r>
            <a:r>
              <a:rPr lang="nl-BE" b="1" dirty="0" smtClean="0"/>
              <a:t>he  </a:t>
            </a:r>
            <a:r>
              <a:rPr lang="nl-BE" b="1" dirty="0" err="1" smtClean="0"/>
              <a:t>limited</a:t>
            </a:r>
            <a:r>
              <a:rPr lang="nl-BE" b="1" dirty="0" smtClean="0"/>
              <a:t> “</a:t>
            </a:r>
            <a:r>
              <a:rPr lang="nl-BE" b="1" i="1" dirty="0" err="1" smtClean="0"/>
              <a:t>effet</a:t>
            </a:r>
            <a:r>
              <a:rPr lang="nl-BE" b="1" i="1" dirty="0" smtClean="0"/>
              <a:t> </a:t>
            </a:r>
            <a:r>
              <a:rPr lang="nl-BE" b="1" i="1" dirty="0" err="1" smtClean="0"/>
              <a:t>utile</a:t>
            </a:r>
            <a:r>
              <a:rPr lang="nl-BE" b="1" dirty="0" smtClean="0"/>
              <a:t>” of Art. 4 (2) </a:t>
            </a:r>
            <a:endParaRPr lang="nl-BE" b="1" dirty="0"/>
          </a:p>
        </p:txBody>
      </p:sp>
      <p:pic>
        <p:nvPicPr>
          <p:cNvPr id="2051" name="Picture 3" descr="E:\pictures\new_ru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444" y="260648"/>
            <a:ext cx="2835556"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814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III. </a:t>
            </a:r>
            <a:r>
              <a:rPr lang="nl-BE" dirty="0" err="1" smtClean="0"/>
              <a:t>Implementation</a:t>
            </a:r>
            <a:r>
              <a:rPr lang="nl-BE" dirty="0" smtClean="0"/>
              <a:t> issues</a:t>
            </a:r>
            <a:endParaRPr lang="nl-BE" dirty="0"/>
          </a:p>
        </p:txBody>
      </p:sp>
      <p:sp>
        <p:nvSpPr>
          <p:cNvPr id="3" name="Tijdelijke aanduiding voor inhoud 2"/>
          <p:cNvSpPr>
            <a:spLocks noGrp="1"/>
          </p:cNvSpPr>
          <p:nvPr>
            <p:ph idx="1"/>
          </p:nvPr>
        </p:nvSpPr>
        <p:spPr/>
        <p:txBody>
          <a:bodyPr>
            <a:normAutofit lnSpcReduction="10000"/>
          </a:bodyPr>
          <a:lstStyle/>
          <a:p>
            <a:endParaRPr lang="en-US" sz="4000" dirty="0" smtClean="0"/>
          </a:p>
          <a:p>
            <a:pPr marL="0" indent="0">
              <a:buNone/>
            </a:pPr>
            <a:endParaRPr lang="en-US" dirty="0" smtClean="0"/>
          </a:p>
          <a:p>
            <a:r>
              <a:rPr lang="nl-BE" dirty="0" smtClean="0"/>
              <a:t>ECJ </a:t>
            </a:r>
            <a:r>
              <a:rPr lang="nl-BE" dirty="0" err="1" smtClean="0"/>
              <a:t>convicted</a:t>
            </a:r>
            <a:r>
              <a:rPr lang="nl-BE" dirty="0" smtClean="0"/>
              <a:t> </a:t>
            </a:r>
            <a:r>
              <a:rPr lang="nl-BE" b="1" dirty="0" smtClean="0"/>
              <a:t>Ireland </a:t>
            </a:r>
            <a:r>
              <a:rPr lang="nl-BE" dirty="0" smtClean="0"/>
              <a:t>(C-66/06) </a:t>
            </a:r>
            <a:r>
              <a:rPr lang="nl-BE" dirty="0" err="1" smtClean="0"/>
              <a:t>and</a:t>
            </a:r>
            <a:r>
              <a:rPr lang="nl-BE" dirty="0" smtClean="0"/>
              <a:t> the </a:t>
            </a:r>
            <a:r>
              <a:rPr lang="nl-BE" b="1" dirty="0" smtClean="0"/>
              <a:t>Netherlands</a:t>
            </a:r>
            <a:r>
              <a:rPr lang="nl-BE" dirty="0" smtClean="0"/>
              <a:t> (C-255/08) </a:t>
            </a:r>
            <a:r>
              <a:rPr lang="nl-BE" dirty="0" err="1" smtClean="0"/>
              <a:t>for</a:t>
            </a:r>
            <a:r>
              <a:rPr lang="nl-BE" dirty="0" smtClean="0"/>
              <a:t> </a:t>
            </a:r>
            <a:r>
              <a:rPr lang="nl-BE" dirty="0" err="1" smtClean="0"/>
              <a:t>basing</a:t>
            </a:r>
            <a:r>
              <a:rPr lang="nl-BE" dirty="0" smtClean="0"/>
              <a:t> </a:t>
            </a:r>
            <a:r>
              <a:rPr lang="nl-BE" dirty="0" err="1" smtClean="0"/>
              <a:t>its</a:t>
            </a:r>
            <a:r>
              <a:rPr lang="nl-BE" dirty="0" smtClean="0"/>
              <a:t> </a:t>
            </a:r>
            <a:r>
              <a:rPr lang="nl-BE" dirty="0" err="1" smtClean="0"/>
              <a:t>thresholds</a:t>
            </a:r>
            <a:r>
              <a:rPr lang="nl-BE" dirty="0" smtClean="0"/>
              <a:t> </a:t>
            </a:r>
            <a:r>
              <a:rPr lang="nl-BE" dirty="0" err="1" smtClean="0"/>
              <a:t>solely</a:t>
            </a:r>
            <a:r>
              <a:rPr lang="nl-BE" dirty="0" smtClean="0"/>
              <a:t> on the </a:t>
            </a:r>
            <a:r>
              <a:rPr lang="nl-BE" dirty="0" err="1" smtClean="0"/>
              <a:t>criterion</a:t>
            </a:r>
            <a:r>
              <a:rPr lang="nl-BE" dirty="0" smtClean="0"/>
              <a:t> of the project-</a:t>
            </a:r>
            <a:r>
              <a:rPr lang="nl-BE" dirty="0" err="1" smtClean="0"/>
              <a:t>size</a:t>
            </a:r>
            <a:r>
              <a:rPr lang="nl-BE" dirty="0" smtClean="0"/>
              <a:t> </a:t>
            </a:r>
          </a:p>
          <a:p>
            <a:r>
              <a:rPr lang="nl-BE" dirty="0" err="1" smtClean="0"/>
              <a:t>infringement</a:t>
            </a:r>
            <a:r>
              <a:rPr lang="nl-BE" dirty="0" smtClean="0"/>
              <a:t> </a:t>
            </a:r>
            <a:r>
              <a:rPr lang="nl-BE" dirty="0" err="1" smtClean="0"/>
              <a:t>proceedings</a:t>
            </a:r>
            <a:r>
              <a:rPr lang="nl-BE" dirty="0" smtClean="0"/>
              <a:t> </a:t>
            </a:r>
            <a:r>
              <a:rPr lang="nl-BE" dirty="0" err="1" smtClean="0"/>
              <a:t>against</a:t>
            </a:r>
            <a:r>
              <a:rPr lang="nl-BE" dirty="0" smtClean="0"/>
              <a:t> Belgium: </a:t>
            </a:r>
            <a:r>
              <a:rPr lang="nl-BE" dirty="0" err="1" smtClean="0"/>
              <a:t>Flemish</a:t>
            </a:r>
            <a:r>
              <a:rPr lang="nl-BE" dirty="0" smtClean="0"/>
              <a:t> </a:t>
            </a:r>
            <a:r>
              <a:rPr lang="nl-BE" dirty="0" err="1" smtClean="0"/>
              <a:t>rules</a:t>
            </a:r>
            <a:r>
              <a:rPr lang="nl-BE" dirty="0" smtClean="0"/>
              <a:t> </a:t>
            </a:r>
            <a:r>
              <a:rPr lang="nl-BE" dirty="0" err="1" smtClean="0"/>
              <a:t>were</a:t>
            </a:r>
            <a:r>
              <a:rPr lang="nl-BE" dirty="0" smtClean="0"/>
              <a:t> </a:t>
            </a:r>
            <a:r>
              <a:rPr lang="nl-BE" b="1" dirty="0" smtClean="0"/>
              <a:t>in </a:t>
            </a:r>
            <a:r>
              <a:rPr lang="nl-BE" b="1" dirty="0" err="1" smtClean="0"/>
              <a:t>violation</a:t>
            </a:r>
            <a:r>
              <a:rPr lang="nl-BE" b="1" dirty="0" smtClean="0"/>
              <a:t> </a:t>
            </a:r>
            <a:r>
              <a:rPr lang="nl-BE" dirty="0" smtClean="0"/>
              <a:t>of Art. 4 (2) </a:t>
            </a:r>
            <a:r>
              <a:rPr lang="nl-BE" dirty="0" err="1" smtClean="0"/>
              <a:t>and</a:t>
            </a:r>
            <a:r>
              <a:rPr lang="nl-BE" dirty="0" smtClean="0"/>
              <a:t> (3) of the EIA-Directive (C-435/09)</a:t>
            </a:r>
          </a:p>
          <a:p>
            <a:pPr lvl="1"/>
            <a:r>
              <a:rPr lang="nl-BE" dirty="0" err="1"/>
              <a:t>i</a:t>
            </a:r>
            <a:r>
              <a:rPr lang="nl-BE" dirty="0" err="1" smtClean="0"/>
              <a:t>nterpretation</a:t>
            </a:r>
            <a:r>
              <a:rPr lang="nl-BE" dirty="0" smtClean="0"/>
              <a:t> of Art. 4 (2) would make the </a:t>
            </a:r>
            <a:r>
              <a:rPr lang="nl-BE" dirty="0" err="1" smtClean="0"/>
              <a:t>reliance</a:t>
            </a:r>
            <a:r>
              <a:rPr lang="nl-BE" dirty="0" smtClean="0"/>
              <a:t> on </a:t>
            </a:r>
            <a:r>
              <a:rPr lang="nl-BE" dirty="0" err="1" smtClean="0"/>
              <a:t>thresholds</a:t>
            </a:r>
            <a:r>
              <a:rPr lang="nl-BE" dirty="0" smtClean="0"/>
              <a:t> </a:t>
            </a:r>
            <a:r>
              <a:rPr lang="nl-BE" dirty="0" err="1" smtClean="0"/>
              <a:t>impossible</a:t>
            </a:r>
            <a:r>
              <a:rPr lang="nl-BE" dirty="0" smtClean="0"/>
              <a:t>? (</a:t>
            </a:r>
            <a:r>
              <a:rPr lang="nl-BE" i="1" dirty="0" err="1" smtClean="0"/>
              <a:t>Kraaijeveld</a:t>
            </a:r>
            <a:r>
              <a:rPr lang="nl-BE" dirty="0" smtClean="0"/>
              <a:t>)</a:t>
            </a:r>
          </a:p>
          <a:p>
            <a:pPr lvl="1"/>
            <a:r>
              <a:rPr lang="nl-BE" dirty="0" err="1" smtClean="0"/>
              <a:t>fairly</a:t>
            </a:r>
            <a:r>
              <a:rPr lang="nl-BE" dirty="0" smtClean="0"/>
              <a:t> low </a:t>
            </a:r>
            <a:r>
              <a:rPr lang="nl-BE" dirty="0" err="1" smtClean="0"/>
              <a:t>thresholds</a:t>
            </a:r>
            <a:r>
              <a:rPr lang="nl-BE" dirty="0" smtClean="0"/>
              <a:t>? (“</a:t>
            </a:r>
            <a:r>
              <a:rPr lang="nl-BE" i="1" dirty="0" err="1" smtClean="0"/>
              <a:t>death</a:t>
            </a:r>
            <a:r>
              <a:rPr lang="nl-BE" i="1" dirty="0" smtClean="0"/>
              <a:t> </a:t>
            </a:r>
            <a:r>
              <a:rPr lang="nl-BE" i="1" dirty="0" err="1" smtClean="0"/>
              <a:t>by</a:t>
            </a:r>
            <a:r>
              <a:rPr lang="nl-BE" i="1" dirty="0" smtClean="0"/>
              <a:t> a </a:t>
            </a:r>
            <a:r>
              <a:rPr lang="nl-BE" i="1" dirty="0" err="1" smtClean="0"/>
              <a:t>thousand</a:t>
            </a:r>
            <a:r>
              <a:rPr lang="nl-BE" i="1" dirty="0" smtClean="0"/>
              <a:t> cuts</a:t>
            </a:r>
            <a:r>
              <a:rPr lang="nl-BE" dirty="0" smtClean="0"/>
              <a:t>”)</a:t>
            </a:r>
          </a:p>
          <a:p>
            <a:pPr lvl="1"/>
            <a:r>
              <a:rPr lang="nl-BE" dirty="0" err="1"/>
              <a:t>e</a:t>
            </a:r>
            <a:r>
              <a:rPr lang="nl-BE" dirty="0" err="1" smtClean="0"/>
              <a:t>nvironmental</a:t>
            </a:r>
            <a:r>
              <a:rPr lang="nl-BE" dirty="0" smtClean="0"/>
              <a:t> </a:t>
            </a:r>
            <a:r>
              <a:rPr lang="nl-BE" dirty="0" err="1" smtClean="0"/>
              <a:t>permitting</a:t>
            </a:r>
            <a:r>
              <a:rPr lang="nl-BE" dirty="0" smtClean="0"/>
              <a:t> </a:t>
            </a:r>
            <a:r>
              <a:rPr lang="nl-BE" dirty="0" err="1" smtClean="0"/>
              <a:t>scheme</a:t>
            </a:r>
            <a:r>
              <a:rPr lang="nl-BE" dirty="0" smtClean="0"/>
              <a:t> </a:t>
            </a:r>
            <a:r>
              <a:rPr lang="nl-BE" dirty="0" err="1" smtClean="0"/>
              <a:t>for</a:t>
            </a:r>
            <a:r>
              <a:rPr lang="nl-BE" dirty="0" smtClean="0"/>
              <a:t> </a:t>
            </a:r>
            <a:r>
              <a:rPr lang="nl-BE" dirty="0" err="1" smtClean="0"/>
              <a:t>projects</a:t>
            </a:r>
            <a:r>
              <a:rPr lang="nl-BE" dirty="0" smtClean="0"/>
              <a:t> </a:t>
            </a:r>
            <a:r>
              <a:rPr lang="nl-BE" dirty="0" err="1" smtClean="0"/>
              <a:t>under</a:t>
            </a:r>
            <a:r>
              <a:rPr lang="nl-BE" dirty="0" smtClean="0"/>
              <a:t> the </a:t>
            </a:r>
            <a:r>
              <a:rPr lang="nl-BE" dirty="0" err="1" smtClean="0"/>
              <a:t>thresholds</a:t>
            </a:r>
            <a:r>
              <a:rPr lang="nl-BE" dirty="0" smtClean="0"/>
              <a:t>? (no assessments of </a:t>
            </a:r>
            <a:r>
              <a:rPr lang="nl-BE" dirty="0" err="1" smtClean="0"/>
              <a:t>alternatives</a:t>
            </a:r>
            <a:r>
              <a:rPr lang="nl-BE" dirty="0" smtClean="0"/>
              <a:t>)</a:t>
            </a:r>
          </a:p>
          <a:p>
            <a:pPr lvl="1"/>
            <a:endParaRPr lang="nl-BE" dirty="0" smtClean="0"/>
          </a:p>
          <a:p>
            <a:endParaRPr lang="nl-BE" dirty="0" smtClean="0"/>
          </a:p>
          <a:p>
            <a:endParaRPr lang="nl-BE" dirty="0"/>
          </a:p>
        </p:txBody>
      </p:sp>
      <p:sp>
        <p:nvSpPr>
          <p:cNvPr id="4" name="Rechthoek 3"/>
          <p:cNvSpPr/>
          <p:nvPr/>
        </p:nvSpPr>
        <p:spPr>
          <a:xfrm>
            <a:off x="611560" y="1628800"/>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An accident </a:t>
            </a:r>
            <a:r>
              <a:rPr lang="nl-BE" b="1" dirty="0" err="1" smtClean="0"/>
              <a:t>waiting</a:t>
            </a:r>
            <a:r>
              <a:rPr lang="nl-BE" b="1" dirty="0" smtClean="0"/>
              <a:t> </a:t>
            </a:r>
            <a:r>
              <a:rPr lang="nl-BE" b="1" dirty="0" err="1" smtClean="0"/>
              <a:t>to</a:t>
            </a:r>
            <a:r>
              <a:rPr lang="nl-BE" b="1" dirty="0" smtClean="0"/>
              <a:t> happen?</a:t>
            </a:r>
            <a:endParaRPr lang="nl-BE" b="1" dirty="0"/>
          </a:p>
        </p:txBody>
      </p:sp>
      <p:pic>
        <p:nvPicPr>
          <p:cNvPr id="3074" name="Picture 2" descr="E:\pictures\Copyrighted_Image_Reuse_Prohibited_2536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33107"/>
            <a:ext cx="2801215" cy="216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161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III. </a:t>
            </a:r>
            <a:r>
              <a:rPr lang="nl-BE" dirty="0" err="1" smtClean="0"/>
              <a:t>Implementation</a:t>
            </a:r>
            <a:r>
              <a:rPr lang="nl-BE" dirty="0" smtClean="0"/>
              <a:t> issues</a:t>
            </a:r>
            <a:endParaRPr lang="nl-BE" dirty="0"/>
          </a:p>
        </p:txBody>
      </p:sp>
      <p:sp>
        <p:nvSpPr>
          <p:cNvPr id="3" name="Tijdelijke aanduiding voor inhoud 2"/>
          <p:cNvSpPr>
            <a:spLocks noGrp="1"/>
          </p:cNvSpPr>
          <p:nvPr>
            <p:ph idx="1"/>
          </p:nvPr>
        </p:nvSpPr>
        <p:spPr/>
        <p:txBody>
          <a:bodyPr>
            <a:normAutofit/>
          </a:bodyPr>
          <a:lstStyle/>
          <a:p>
            <a:endParaRPr lang="en-US" sz="4000" dirty="0" smtClean="0"/>
          </a:p>
          <a:p>
            <a:pPr marL="0" indent="0">
              <a:buNone/>
            </a:pPr>
            <a:endParaRPr lang="en-US" sz="2800" dirty="0"/>
          </a:p>
          <a:p>
            <a:r>
              <a:rPr lang="en-US" sz="2800" dirty="0"/>
              <a:t>a</a:t>
            </a:r>
            <a:r>
              <a:rPr lang="en-US" sz="2800" dirty="0" smtClean="0"/>
              <a:t> shift in the </a:t>
            </a:r>
            <a:r>
              <a:rPr lang="en-US" sz="2800" b="1" dirty="0" smtClean="0"/>
              <a:t>national case-law</a:t>
            </a:r>
            <a:r>
              <a:rPr lang="en-US" sz="2800" dirty="0" smtClean="0"/>
              <a:t>: Council of State, </a:t>
            </a:r>
            <a:r>
              <a:rPr lang="nl-BE" sz="2800" dirty="0" smtClean="0"/>
              <a:t>14 </a:t>
            </a:r>
            <a:r>
              <a:rPr lang="nl-BE" sz="2800" dirty="0" err="1" smtClean="0"/>
              <a:t>March</a:t>
            </a:r>
            <a:r>
              <a:rPr lang="nl-BE" sz="2800" dirty="0" smtClean="0"/>
              <a:t> 2012</a:t>
            </a:r>
            <a:r>
              <a:rPr lang="nl-BE" sz="2800" dirty="0"/>
              <a:t>, </a:t>
            </a:r>
            <a:r>
              <a:rPr lang="nl-BE" sz="2800" dirty="0" smtClean="0"/>
              <a:t>no 218.458: planning permits </a:t>
            </a:r>
            <a:r>
              <a:rPr lang="nl-BE" sz="2800" dirty="0" err="1" smtClean="0"/>
              <a:t>annulled</a:t>
            </a:r>
            <a:r>
              <a:rPr lang="nl-BE" sz="2800" dirty="0" smtClean="0"/>
              <a:t>!</a:t>
            </a:r>
          </a:p>
          <a:p>
            <a:r>
              <a:rPr lang="nl-BE" sz="2800" b="1" dirty="0" err="1"/>
              <a:t>t</a:t>
            </a:r>
            <a:r>
              <a:rPr lang="nl-BE" sz="2800" b="1" dirty="0" err="1" smtClean="0"/>
              <a:t>emporary</a:t>
            </a:r>
            <a:r>
              <a:rPr lang="nl-BE" sz="2800" b="1" dirty="0" smtClean="0"/>
              <a:t> solution</a:t>
            </a:r>
            <a:r>
              <a:rPr lang="nl-BE" sz="2800" dirty="0" smtClean="0"/>
              <a:t>: CA </a:t>
            </a:r>
            <a:r>
              <a:rPr lang="nl-BE" sz="2800" dirty="0" err="1" smtClean="0"/>
              <a:t>can</a:t>
            </a:r>
            <a:r>
              <a:rPr lang="nl-BE" sz="2800" dirty="0" smtClean="0"/>
              <a:t> no </a:t>
            </a:r>
            <a:r>
              <a:rPr lang="nl-BE" sz="2800" dirty="0" err="1" smtClean="0"/>
              <a:t>longer</a:t>
            </a:r>
            <a:r>
              <a:rPr lang="nl-BE" sz="2800" dirty="0" smtClean="0"/>
              <a:t> make </a:t>
            </a:r>
            <a:r>
              <a:rPr lang="nl-BE" sz="2800" dirty="0" err="1" smtClean="0"/>
              <a:t>application</a:t>
            </a:r>
            <a:r>
              <a:rPr lang="nl-BE" sz="2800" dirty="0" smtClean="0"/>
              <a:t> of the “</a:t>
            </a:r>
            <a:r>
              <a:rPr lang="nl-BE" sz="2800" i="1" dirty="0" err="1" smtClean="0"/>
              <a:t>illegal</a:t>
            </a:r>
            <a:r>
              <a:rPr lang="nl-BE" sz="2800" dirty="0" smtClean="0"/>
              <a:t>” </a:t>
            </a:r>
            <a:r>
              <a:rPr lang="nl-BE" sz="2800" dirty="0" err="1" smtClean="0"/>
              <a:t>thresholds</a:t>
            </a:r>
            <a:r>
              <a:rPr lang="nl-BE" sz="2800" dirty="0" smtClean="0"/>
              <a:t> (</a:t>
            </a:r>
            <a:r>
              <a:rPr lang="nl-BE" sz="2800" dirty="0" err="1" smtClean="0"/>
              <a:t>Circular</a:t>
            </a:r>
            <a:r>
              <a:rPr lang="nl-BE" sz="2800" dirty="0" smtClean="0"/>
              <a:t> September 2011) – </a:t>
            </a:r>
            <a:r>
              <a:rPr lang="nl-BE" sz="2800" dirty="0" err="1" smtClean="0"/>
              <a:t>minimalistic</a:t>
            </a:r>
            <a:r>
              <a:rPr lang="nl-BE" sz="2800" dirty="0" smtClean="0"/>
              <a:t> approach (</a:t>
            </a:r>
            <a:r>
              <a:rPr lang="nl-BE" sz="2800" i="1" dirty="0" smtClean="0"/>
              <a:t>permit-level</a:t>
            </a:r>
            <a:r>
              <a:rPr lang="nl-BE" sz="2800" dirty="0" smtClean="0"/>
              <a:t>)</a:t>
            </a:r>
          </a:p>
          <a:p>
            <a:pPr lvl="1"/>
            <a:endParaRPr lang="nl-BE" dirty="0" smtClean="0"/>
          </a:p>
        </p:txBody>
      </p:sp>
      <p:sp>
        <p:nvSpPr>
          <p:cNvPr id="4" name="Rechthoek 3"/>
          <p:cNvSpPr/>
          <p:nvPr/>
        </p:nvSpPr>
        <p:spPr>
          <a:xfrm>
            <a:off x="611560" y="1628800"/>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err="1" smtClean="0"/>
              <a:t>Pragmatic</a:t>
            </a:r>
            <a:r>
              <a:rPr lang="nl-BE" b="1" dirty="0" smtClean="0"/>
              <a:t> approach… </a:t>
            </a:r>
            <a:endParaRPr lang="nl-BE" b="1" dirty="0"/>
          </a:p>
        </p:txBody>
      </p:sp>
      <p:pic>
        <p:nvPicPr>
          <p:cNvPr id="4098" name="Picture 2" descr="E:\pictures\legal-uncert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3934">
            <a:off x="6350253" y="257290"/>
            <a:ext cx="3001161" cy="179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952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III. </a:t>
            </a:r>
            <a:r>
              <a:rPr lang="nl-BE" dirty="0" err="1" smtClean="0"/>
              <a:t>Implementation</a:t>
            </a:r>
            <a:r>
              <a:rPr lang="nl-BE" dirty="0" smtClean="0"/>
              <a:t> issues</a:t>
            </a:r>
            <a:endParaRPr lang="nl-BE" dirty="0"/>
          </a:p>
        </p:txBody>
      </p:sp>
      <p:sp>
        <p:nvSpPr>
          <p:cNvPr id="3" name="Tijdelijke aanduiding voor inhoud 2"/>
          <p:cNvSpPr>
            <a:spLocks noGrp="1"/>
          </p:cNvSpPr>
          <p:nvPr>
            <p:ph idx="1"/>
          </p:nvPr>
        </p:nvSpPr>
        <p:spPr/>
        <p:txBody>
          <a:bodyPr>
            <a:normAutofit lnSpcReduction="10000"/>
          </a:bodyPr>
          <a:lstStyle/>
          <a:p>
            <a:endParaRPr lang="en-US" sz="4000" dirty="0" smtClean="0"/>
          </a:p>
          <a:p>
            <a:pPr marL="0" indent="0">
              <a:buNone/>
            </a:pPr>
            <a:endParaRPr lang="en-US" sz="2800" dirty="0"/>
          </a:p>
          <a:p>
            <a:pPr marL="0" indent="0">
              <a:buNone/>
            </a:pPr>
            <a:r>
              <a:rPr lang="en-US" b="1" dirty="0" smtClean="0">
                <a:sym typeface="Wingdings" pitchFamily="2" charset="2"/>
              </a:rPr>
              <a:t>Simplified screening procedure (2013 </a:t>
            </a:r>
            <a:r>
              <a:rPr lang="en-US" b="1" i="1" dirty="0" smtClean="0">
                <a:sym typeface="Wingdings" pitchFamily="2" charset="2"/>
              </a:rPr>
              <a:t>onwards</a:t>
            </a:r>
            <a:r>
              <a:rPr lang="en-US" b="1" dirty="0" smtClean="0">
                <a:sym typeface="Wingdings" pitchFamily="2" charset="2"/>
              </a:rPr>
              <a:t>)</a:t>
            </a:r>
            <a:endParaRPr lang="en-US" b="1" dirty="0" smtClean="0"/>
          </a:p>
          <a:p>
            <a:r>
              <a:rPr lang="en-US" dirty="0" smtClean="0"/>
              <a:t>new Annex III </a:t>
            </a:r>
            <a:r>
              <a:rPr lang="en-US" u="sng" dirty="0" smtClean="0"/>
              <a:t>without</a:t>
            </a:r>
            <a:r>
              <a:rPr lang="en-US" dirty="0" smtClean="0"/>
              <a:t> thresholds (&lt;&gt; Annex II more extensive screening by </a:t>
            </a:r>
            <a:r>
              <a:rPr lang="en-US" i="1" dirty="0" smtClean="0"/>
              <a:t>central</a:t>
            </a:r>
            <a:r>
              <a:rPr lang="en-US" dirty="0" smtClean="0"/>
              <a:t> EIA authority)</a:t>
            </a:r>
          </a:p>
          <a:p>
            <a:r>
              <a:rPr lang="en-US" dirty="0"/>
              <a:t>d</a:t>
            </a:r>
            <a:r>
              <a:rPr lang="en-US" dirty="0" smtClean="0"/>
              <a:t>evelopers need to provide with a </a:t>
            </a:r>
            <a:r>
              <a:rPr lang="en-US" u="sng" dirty="0" smtClean="0"/>
              <a:t>environmental information</a:t>
            </a:r>
            <a:r>
              <a:rPr lang="en-US" dirty="0" smtClean="0"/>
              <a:t> assessing the possible effects of the project</a:t>
            </a:r>
          </a:p>
          <a:p>
            <a:r>
              <a:rPr lang="en-US" i="1" dirty="0" smtClean="0"/>
              <a:t>local CA</a:t>
            </a:r>
            <a:r>
              <a:rPr lang="en-US" dirty="0" smtClean="0"/>
              <a:t> takes a </a:t>
            </a:r>
            <a:r>
              <a:rPr lang="en-US" u="sng" dirty="0" smtClean="0"/>
              <a:t>formal screening decision</a:t>
            </a:r>
            <a:r>
              <a:rPr lang="en-US" dirty="0" smtClean="0"/>
              <a:t> when checking the completeness of the application for a development consent or permit (&lt;&gt; </a:t>
            </a:r>
            <a:r>
              <a:rPr lang="en-US" i="1" dirty="0" smtClean="0"/>
              <a:t>consultation</a:t>
            </a:r>
            <a:r>
              <a:rPr lang="en-US" dirty="0" smtClean="0"/>
              <a:t>?)</a:t>
            </a:r>
          </a:p>
          <a:p>
            <a:r>
              <a:rPr lang="en-US" dirty="0"/>
              <a:t>i</a:t>
            </a:r>
            <a:r>
              <a:rPr lang="en-US" dirty="0" smtClean="0"/>
              <a:t>f EIA necessary, </a:t>
            </a:r>
            <a:r>
              <a:rPr lang="en-US" u="sng" dirty="0" smtClean="0"/>
              <a:t>new application</a:t>
            </a:r>
            <a:r>
              <a:rPr lang="en-US" dirty="0" smtClean="0"/>
              <a:t> &lt;&gt; no EIA necessary, consent proceedings can </a:t>
            </a:r>
            <a:r>
              <a:rPr lang="en-US" u="sng" dirty="0" smtClean="0"/>
              <a:t>proceed</a:t>
            </a:r>
            <a:endParaRPr lang="nl-BE" u="sng" dirty="0" smtClean="0"/>
          </a:p>
        </p:txBody>
      </p:sp>
      <p:sp>
        <p:nvSpPr>
          <p:cNvPr id="4" name="Rechthoek 3"/>
          <p:cNvSpPr/>
          <p:nvPr/>
        </p:nvSpPr>
        <p:spPr>
          <a:xfrm>
            <a:off x="611560" y="1628800"/>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…or </a:t>
            </a:r>
            <a:r>
              <a:rPr lang="nl-BE" b="1" dirty="0" err="1" smtClean="0"/>
              <a:t>formalistic</a:t>
            </a:r>
            <a:r>
              <a:rPr lang="nl-BE" b="1" dirty="0"/>
              <a:t> </a:t>
            </a:r>
            <a:r>
              <a:rPr lang="nl-BE" b="1" dirty="0" smtClean="0"/>
              <a:t>approach?</a:t>
            </a:r>
            <a:endParaRPr lang="nl-BE" b="1" dirty="0"/>
          </a:p>
        </p:txBody>
      </p:sp>
      <p:pic>
        <p:nvPicPr>
          <p:cNvPr id="5122" name="Picture 2" descr="E:\pictures\la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603448"/>
            <a:ext cx="3995535"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77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IV. </a:t>
            </a:r>
            <a:r>
              <a:rPr lang="nl-BE" dirty="0" err="1" smtClean="0"/>
              <a:t>Lessons</a:t>
            </a:r>
            <a:r>
              <a:rPr lang="nl-BE" dirty="0" smtClean="0"/>
              <a:t> </a:t>
            </a:r>
            <a:r>
              <a:rPr lang="nl-BE" dirty="0" err="1" smtClean="0"/>
              <a:t>learned</a:t>
            </a:r>
            <a:r>
              <a:rPr lang="nl-BE" dirty="0" smtClean="0"/>
              <a:t>?</a:t>
            </a:r>
            <a:endParaRPr lang="nl-BE" dirty="0"/>
          </a:p>
        </p:txBody>
      </p:sp>
      <p:sp>
        <p:nvSpPr>
          <p:cNvPr id="3" name="Tijdelijke aanduiding voor tekst 2"/>
          <p:cNvSpPr>
            <a:spLocks noGrp="1"/>
          </p:cNvSpPr>
          <p:nvPr>
            <p:ph type="body" idx="1"/>
          </p:nvPr>
        </p:nvSpPr>
        <p:spPr/>
        <p:txBody>
          <a:bodyPr/>
          <a:lstStyle/>
          <a:p>
            <a:endParaRPr lang="nl-BE"/>
          </a:p>
        </p:txBody>
      </p:sp>
    </p:spTree>
    <p:extLst>
      <p:ext uri="{BB962C8B-B14F-4D97-AF65-F5344CB8AC3E}">
        <p14:creationId xmlns:p14="http://schemas.microsoft.com/office/powerpoint/2010/main" val="2552693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IV. </a:t>
            </a:r>
            <a:r>
              <a:rPr lang="nl-BE" dirty="0" err="1" smtClean="0"/>
              <a:t>Lessons</a:t>
            </a:r>
            <a:r>
              <a:rPr lang="nl-BE" dirty="0" smtClean="0"/>
              <a:t> </a:t>
            </a:r>
            <a:r>
              <a:rPr lang="nl-BE" dirty="0" err="1" smtClean="0"/>
              <a:t>learned</a:t>
            </a:r>
            <a:r>
              <a:rPr lang="nl-BE" dirty="0" smtClean="0"/>
              <a:t>? </a:t>
            </a:r>
            <a:endParaRPr lang="nl-BE" dirty="0"/>
          </a:p>
        </p:txBody>
      </p:sp>
      <p:sp>
        <p:nvSpPr>
          <p:cNvPr id="3" name="Tijdelijke aanduiding voor inhoud 2"/>
          <p:cNvSpPr>
            <a:spLocks noGrp="1"/>
          </p:cNvSpPr>
          <p:nvPr>
            <p:ph idx="1"/>
          </p:nvPr>
        </p:nvSpPr>
        <p:spPr/>
        <p:txBody>
          <a:bodyPr>
            <a:normAutofit fontScale="77500" lnSpcReduction="20000"/>
          </a:bodyPr>
          <a:lstStyle/>
          <a:p>
            <a:endParaRPr lang="en-US" sz="2800" dirty="0" smtClean="0"/>
          </a:p>
          <a:p>
            <a:pPr marL="0" indent="0">
              <a:buNone/>
            </a:pPr>
            <a:endParaRPr lang="en-US" sz="2800" dirty="0"/>
          </a:p>
          <a:p>
            <a:pPr marL="0" indent="0">
              <a:buNone/>
            </a:pPr>
            <a:endParaRPr lang="nl-BE" dirty="0" smtClean="0"/>
          </a:p>
          <a:p>
            <a:endParaRPr lang="nl-BE" sz="2600" dirty="0" smtClean="0"/>
          </a:p>
          <a:p>
            <a:r>
              <a:rPr lang="nl-BE" sz="2600" b="1" dirty="0" err="1"/>
              <a:t>n</a:t>
            </a:r>
            <a:r>
              <a:rPr lang="nl-BE" sz="2600" b="1" dirty="0" err="1" smtClean="0"/>
              <a:t>umbers</a:t>
            </a:r>
            <a:r>
              <a:rPr lang="nl-BE" sz="2600" b="1" dirty="0" smtClean="0"/>
              <a:t> are </a:t>
            </a:r>
            <a:r>
              <a:rPr lang="nl-BE" sz="2600" b="1" dirty="0" err="1" smtClean="0"/>
              <a:t>increasing</a:t>
            </a:r>
            <a:r>
              <a:rPr lang="nl-BE" sz="2600" b="1" dirty="0" smtClean="0"/>
              <a:t> </a:t>
            </a:r>
            <a:r>
              <a:rPr lang="nl-BE" sz="2600" dirty="0" smtClean="0"/>
              <a:t>(2005-2008): 27.400 til 33.800 screenings + 10% </a:t>
            </a:r>
            <a:r>
              <a:rPr lang="nl-BE" sz="2600" dirty="0" err="1" smtClean="0"/>
              <a:t>positive</a:t>
            </a:r>
            <a:r>
              <a:rPr lang="nl-BE" sz="2600" dirty="0" smtClean="0"/>
              <a:t> screening </a:t>
            </a:r>
            <a:r>
              <a:rPr lang="nl-BE" sz="2600" dirty="0" err="1" smtClean="0"/>
              <a:t>decisions</a:t>
            </a:r>
            <a:endParaRPr lang="nl-BE" sz="2600" dirty="0" smtClean="0"/>
          </a:p>
          <a:p>
            <a:r>
              <a:rPr lang="nl-BE" sz="2600" dirty="0" smtClean="0"/>
              <a:t>at </a:t>
            </a:r>
            <a:r>
              <a:rPr lang="nl-BE" sz="2600" dirty="0" err="1" smtClean="0"/>
              <a:t>least</a:t>
            </a:r>
            <a:r>
              <a:rPr lang="nl-BE" sz="2600" dirty="0" smtClean="0"/>
              <a:t> in </a:t>
            </a:r>
            <a:r>
              <a:rPr lang="nl-BE" sz="2600" dirty="0" err="1" smtClean="0"/>
              <a:t>some</a:t>
            </a:r>
            <a:r>
              <a:rPr lang="nl-BE" sz="2600" dirty="0" smtClean="0"/>
              <a:t> MS the </a:t>
            </a:r>
            <a:r>
              <a:rPr lang="nl-BE" sz="2600" dirty="0" err="1" smtClean="0"/>
              <a:t>combined</a:t>
            </a:r>
            <a:r>
              <a:rPr lang="nl-BE" sz="2600" dirty="0" smtClean="0"/>
              <a:t> </a:t>
            </a:r>
            <a:r>
              <a:rPr lang="nl-BE" sz="2600" dirty="0" err="1" smtClean="0"/>
              <a:t>application</a:t>
            </a:r>
            <a:r>
              <a:rPr lang="nl-BE" sz="2600" dirty="0" smtClean="0"/>
              <a:t> of </a:t>
            </a:r>
            <a:r>
              <a:rPr lang="nl-BE" sz="2600" dirty="0" err="1" smtClean="0"/>
              <a:t>several</a:t>
            </a:r>
            <a:r>
              <a:rPr lang="nl-BE" sz="2600" dirty="0" smtClean="0"/>
              <a:t> approaches has lead </a:t>
            </a:r>
            <a:r>
              <a:rPr lang="nl-BE" sz="2600" dirty="0" err="1" smtClean="0"/>
              <a:t>to</a:t>
            </a:r>
            <a:r>
              <a:rPr lang="nl-BE" sz="2600" dirty="0" smtClean="0"/>
              <a:t> a </a:t>
            </a:r>
            <a:r>
              <a:rPr lang="nl-BE" sz="2600" b="1" dirty="0" err="1" smtClean="0"/>
              <a:t>refined</a:t>
            </a:r>
            <a:r>
              <a:rPr lang="nl-BE" sz="2600" b="1" dirty="0" smtClean="0"/>
              <a:t> screening </a:t>
            </a:r>
            <a:r>
              <a:rPr lang="nl-BE" sz="2600" b="1" dirty="0" err="1" smtClean="0"/>
              <a:t>function</a:t>
            </a:r>
            <a:r>
              <a:rPr lang="nl-BE" sz="2600" b="1" dirty="0" smtClean="0"/>
              <a:t> </a:t>
            </a:r>
            <a:r>
              <a:rPr lang="nl-BE" sz="2600" dirty="0" smtClean="0"/>
              <a:t>(eg Sweden)</a:t>
            </a:r>
          </a:p>
          <a:p>
            <a:r>
              <a:rPr lang="nl-BE" sz="2600" dirty="0" smtClean="0"/>
              <a:t>a </a:t>
            </a:r>
            <a:r>
              <a:rPr lang="nl-BE" sz="2600" dirty="0" err="1" smtClean="0"/>
              <a:t>majority</a:t>
            </a:r>
            <a:r>
              <a:rPr lang="nl-BE" sz="2600" dirty="0" smtClean="0"/>
              <a:t> of the new MS </a:t>
            </a:r>
            <a:r>
              <a:rPr lang="nl-BE" sz="2600" dirty="0" err="1" smtClean="0"/>
              <a:t>employ</a:t>
            </a:r>
            <a:r>
              <a:rPr lang="nl-BE" sz="2600" dirty="0" smtClean="0"/>
              <a:t> a </a:t>
            </a:r>
            <a:r>
              <a:rPr lang="nl-BE" sz="2600" b="1" dirty="0" err="1" smtClean="0"/>
              <a:t>combination</a:t>
            </a:r>
            <a:r>
              <a:rPr lang="nl-BE" sz="2600" b="1" dirty="0" smtClean="0"/>
              <a:t> of </a:t>
            </a:r>
            <a:r>
              <a:rPr lang="nl-BE" sz="2600" b="1" dirty="0" err="1" smtClean="0"/>
              <a:t>thresholds</a:t>
            </a:r>
            <a:r>
              <a:rPr lang="nl-BE" sz="2600" b="1" dirty="0" smtClean="0"/>
              <a:t> </a:t>
            </a:r>
            <a:r>
              <a:rPr lang="nl-BE" sz="2600" b="1" dirty="0" err="1" smtClean="0"/>
              <a:t>and</a:t>
            </a:r>
            <a:r>
              <a:rPr lang="nl-BE" sz="2600" b="1" dirty="0" smtClean="0"/>
              <a:t> ad hoc-screening </a:t>
            </a:r>
            <a:r>
              <a:rPr lang="nl-BE" sz="2600" dirty="0" smtClean="0"/>
              <a:t>(Latvia, Poland </a:t>
            </a:r>
            <a:r>
              <a:rPr lang="nl-BE" sz="2600" dirty="0" err="1" smtClean="0"/>
              <a:t>and</a:t>
            </a:r>
            <a:r>
              <a:rPr lang="nl-BE" sz="2600" dirty="0" smtClean="0"/>
              <a:t> </a:t>
            </a:r>
            <a:r>
              <a:rPr lang="nl-BE" sz="2600" dirty="0" err="1" smtClean="0"/>
              <a:t>Czech</a:t>
            </a:r>
            <a:r>
              <a:rPr lang="nl-BE" sz="2600" dirty="0" smtClean="0"/>
              <a:t> </a:t>
            </a:r>
            <a:r>
              <a:rPr lang="nl-BE" sz="2600" dirty="0" err="1" smtClean="0"/>
              <a:t>Republic</a:t>
            </a:r>
            <a:r>
              <a:rPr lang="nl-BE" sz="2600" dirty="0" smtClean="0"/>
              <a:t>, COWI-report, 2009)</a:t>
            </a:r>
          </a:p>
          <a:p>
            <a:r>
              <a:rPr lang="nl-BE" sz="2600" dirty="0"/>
              <a:t>t</a:t>
            </a:r>
            <a:r>
              <a:rPr lang="nl-BE" sz="2600" dirty="0" smtClean="0"/>
              <a:t>he </a:t>
            </a:r>
            <a:r>
              <a:rPr lang="nl-BE" sz="2600" dirty="0" err="1" smtClean="0"/>
              <a:t>usefulness</a:t>
            </a:r>
            <a:r>
              <a:rPr lang="nl-BE" sz="2600" dirty="0" smtClean="0"/>
              <a:t> of the screening </a:t>
            </a:r>
            <a:r>
              <a:rPr lang="nl-BE" sz="2600" dirty="0" err="1" smtClean="0"/>
              <a:t>mechanisms</a:t>
            </a:r>
            <a:r>
              <a:rPr lang="nl-BE" sz="2600" dirty="0" smtClean="0"/>
              <a:t> is </a:t>
            </a:r>
            <a:r>
              <a:rPr lang="nl-BE" sz="2600" dirty="0" err="1" smtClean="0"/>
              <a:t>confirmed</a:t>
            </a:r>
            <a:r>
              <a:rPr lang="nl-BE" sz="2600" dirty="0" smtClean="0"/>
              <a:t> </a:t>
            </a:r>
            <a:r>
              <a:rPr lang="nl-BE" sz="2600" dirty="0" err="1" smtClean="0"/>
              <a:t>by</a:t>
            </a:r>
            <a:r>
              <a:rPr lang="nl-BE" sz="2600" dirty="0" smtClean="0"/>
              <a:t> the </a:t>
            </a:r>
            <a:r>
              <a:rPr lang="nl-BE" sz="2600" dirty="0" err="1" smtClean="0"/>
              <a:t>results</a:t>
            </a:r>
            <a:r>
              <a:rPr lang="nl-BE" sz="2600" dirty="0" smtClean="0"/>
              <a:t> of the </a:t>
            </a:r>
            <a:r>
              <a:rPr lang="nl-BE" sz="2600" b="1" dirty="0" smtClean="0"/>
              <a:t>public </a:t>
            </a:r>
            <a:r>
              <a:rPr lang="nl-BE" sz="2600" b="1" dirty="0" err="1" smtClean="0"/>
              <a:t>consultation</a:t>
            </a:r>
            <a:r>
              <a:rPr lang="nl-BE" sz="2600" b="1" dirty="0" smtClean="0"/>
              <a:t> </a:t>
            </a:r>
            <a:r>
              <a:rPr lang="nl-BE" sz="2600" dirty="0" smtClean="0"/>
              <a:t>on the review of the EIA-Directive (2010 – 75%)</a:t>
            </a:r>
          </a:p>
          <a:p>
            <a:pPr marL="0" indent="0">
              <a:buNone/>
            </a:pPr>
            <a:endParaRPr lang="en-US" sz="2600" dirty="0" smtClean="0"/>
          </a:p>
          <a:p>
            <a:pPr marL="0" indent="0">
              <a:buNone/>
            </a:pPr>
            <a:r>
              <a:rPr lang="en-US" sz="2600" dirty="0" smtClean="0">
                <a:sym typeface="Wingdings" pitchFamily="2" charset="2"/>
              </a:rPr>
              <a:t> </a:t>
            </a:r>
            <a:r>
              <a:rPr lang="en-US" sz="2600" i="1" dirty="0" smtClean="0"/>
              <a:t>unsystematic</a:t>
            </a:r>
            <a:r>
              <a:rPr lang="en-US" sz="2600" dirty="0" smtClean="0"/>
              <a:t> </a:t>
            </a:r>
            <a:r>
              <a:rPr lang="en-US" sz="2600" dirty="0"/>
              <a:t>screening is no longer one of the major problems in the application of the EIA </a:t>
            </a:r>
            <a:r>
              <a:rPr lang="en-US" sz="2600" dirty="0" smtClean="0"/>
              <a:t>Directive (?)</a:t>
            </a:r>
            <a:endParaRPr lang="en-US" sz="2600" dirty="0"/>
          </a:p>
          <a:p>
            <a:endParaRPr lang="nl-BE" sz="2600" dirty="0" smtClean="0"/>
          </a:p>
          <a:p>
            <a:endParaRPr lang="nl-BE" sz="2600" dirty="0" smtClean="0"/>
          </a:p>
          <a:p>
            <a:endParaRPr lang="nl-BE" dirty="0"/>
          </a:p>
        </p:txBody>
      </p:sp>
      <p:sp>
        <p:nvSpPr>
          <p:cNvPr id="4" name="Rechthoek 3"/>
          <p:cNvSpPr/>
          <p:nvPr/>
        </p:nvSpPr>
        <p:spPr>
          <a:xfrm>
            <a:off x="611560" y="1628800"/>
            <a:ext cx="482453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err="1" smtClean="0"/>
              <a:t>Good</a:t>
            </a:r>
            <a:r>
              <a:rPr lang="nl-BE" b="1" dirty="0" smtClean="0"/>
              <a:t> </a:t>
            </a:r>
            <a:r>
              <a:rPr lang="nl-BE" b="1" dirty="0" err="1" smtClean="0"/>
              <a:t>news</a:t>
            </a:r>
            <a:r>
              <a:rPr lang="nl-BE" b="1" dirty="0" smtClean="0"/>
              <a:t>?</a:t>
            </a:r>
            <a:endParaRPr lang="nl-BE" b="1" dirty="0"/>
          </a:p>
        </p:txBody>
      </p:sp>
      <p:pic>
        <p:nvPicPr>
          <p:cNvPr id="6146" name="Picture 2" descr="http://s3.amazonaws.com/rapgenius/1291131680_two-thumbs-u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11089"/>
            <a:ext cx="23622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420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IV. </a:t>
            </a:r>
            <a:r>
              <a:rPr lang="nl-BE" dirty="0" err="1" smtClean="0"/>
              <a:t>Lessons</a:t>
            </a:r>
            <a:r>
              <a:rPr lang="nl-BE" dirty="0" smtClean="0"/>
              <a:t> </a:t>
            </a:r>
            <a:r>
              <a:rPr lang="nl-BE" dirty="0" err="1" smtClean="0"/>
              <a:t>learned</a:t>
            </a:r>
            <a:r>
              <a:rPr lang="nl-BE" dirty="0" smtClean="0"/>
              <a:t>?</a:t>
            </a:r>
            <a:endParaRPr lang="nl-BE" dirty="0"/>
          </a:p>
        </p:txBody>
      </p:sp>
      <p:sp>
        <p:nvSpPr>
          <p:cNvPr id="3" name="Tijdelijke aanduiding voor inhoud 2"/>
          <p:cNvSpPr>
            <a:spLocks noGrp="1"/>
          </p:cNvSpPr>
          <p:nvPr>
            <p:ph idx="1"/>
          </p:nvPr>
        </p:nvSpPr>
        <p:spPr>
          <a:xfrm>
            <a:off x="457200" y="1600200"/>
            <a:ext cx="8229600" cy="5069160"/>
          </a:xfrm>
        </p:spPr>
        <p:txBody>
          <a:bodyPr>
            <a:normAutofit fontScale="92500" lnSpcReduction="10000"/>
          </a:bodyPr>
          <a:lstStyle/>
          <a:p>
            <a:endParaRPr lang="en-US" sz="4000" dirty="0" smtClean="0"/>
          </a:p>
          <a:p>
            <a:pPr marL="0" indent="0">
              <a:buNone/>
            </a:pPr>
            <a:endParaRPr lang="en-US" dirty="0" smtClean="0"/>
          </a:p>
          <a:p>
            <a:pPr marL="0" indent="0">
              <a:buNone/>
            </a:pPr>
            <a:endParaRPr lang="en-US" dirty="0" smtClean="0"/>
          </a:p>
          <a:p>
            <a:r>
              <a:rPr lang="nl-BE" sz="2200" dirty="0" err="1"/>
              <a:t>f</a:t>
            </a:r>
            <a:r>
              <a:rPr lang="nl-BE" sz="2200" dirty="0" err="1" smtClean="0"/>
              <a:t>ailures</a:t>
            </a:r>
            <a:r>
              <a:rPr lang="nl-BE" sz="2200" dirty="0" smtClean="0"/>
              <a:t> as </a:t>
            </a:r>
            <a:r>
              <a:rPr lang="nl-BE" sz="2200" dirty="0" err="1" smtClean="0"/>
              <a:t>to</a:t>
            </a:r>
            <a:r>
              <a:rPr lang="nl-BE" sz="2200" dirty="0" smtClean="0"/>
              <a:t> the screening </a:t>
            </a:r>
            <a:r>
              <a:rPr lang="nl-BE" sz="2200" dirty="0" err="1" smtClean="0"/>
              <a:t>process</a:t>
            </a:r>
            <a:r>
              <a:rPr lang="nl-BE" sz="2200" dirty="0" smtClean="0"/>
              <a:t> </a:t>
            </a:r>
            <a:r>
              <a:rPr lang="nl-BE" sz="2200" dirty="0" err="1" smtClean="0"/>
              <a:t>requirements</a:t>
            </a:r>
            <a:r>
              <a:rPr lang="nl-BE" sz="2200" dirty="0" smtClean="0"/>
              <a:t> </a:t>
            </a:r>
            <a:r>
              <a:rPr lang="nl-BE" sz="2200" dirty="0" err="1" smtClean="0"/>
              <a:t>constitute</a:t>
            </a:r>
            <a:r>
              <a:rPr lang="nl-BE" sz="2200" dirty="0" smtClean="0"/>
              <a:t> </a:t>
            </a:r>
            <a:r>
              <a:rPr lang="nl-BE" sz="2200" b="1" dirty="0" smtClean="0"/>
              <a:t>the most significant </a:t>
            </a:r>
            <a:r>
              <a:rPr lang="nl-BE" sz="2200" b="1" dirty="0" err="1" smtClean="0"/>
              <a:t>and</a:t>
            </a:r>
            <a:r>
              <a:rPr lang="nl-BE" sz="2200" b="1" dirty="0" smtClean="0"/>
              <a:t> </a:t>
            </a:r>
            <a:r>
              <a:rPr lang="nl-BE" sz="2200" b="1" dirty="0" err="1" smtClean="0"/>
              <a:t>recurring</a:t>
            </a:r>
            <a:r>
              <a:rPr lang="nl-BE" sz="2200" b="1" dirty="0" smtClean="0"/>
              <a:t> </a:t>
            </a:r>
            <a:r>
              <a:rPr lang="nl-BE" sz="2200" b="1" dirty="0" err="1" smtClean="0"/>
              <a:t>problem</a:t>
            </a:r>
            <a:r>
              <a:rPr lang="nl-BE" sz="2200" b="1" dirty="0" smtClean="0"/>
              <a:t> </a:t>
            </a:r>
            <a:r>
              <a:rPr lang="nl-BE" sz="2200" dirty="0" smtClean="0"/>
              <a:t>(69% of </a:t>
            </a:r>
            <a:r>
              <a:rPr lang="nl-BE" sz="2200" dirty="0" err="1" smtClean="0"/>
              <a:t>infringement</a:t>
            </a:r>
            <a:r>
              <a:rPr lang="nl-BE" sz="2200" dirty="0" smtClean="0"/>
              <a:t> cases; 80 % of </a:t>
            </a:r>
            <a:r>
              <a:rPr lang="nl-BE" sz="2200" dirty="0" err="1" smtClean="0"/>
              <a:t>all</a:t>
            </a:r>
            <a:r>
              <a:rPr lang="nl-BE" sz="2200" dirty="0" smtClean="0"/>
              <a:t> EU Court-cases)</a:t>
            </a:r>
          </a:p>
          <a:p>
            <a:r>
              <a:rPr lang="nl-BE" sz="2200" dirty="0" err="1" smtClean="0"/>
              <a:t>still</a:t>
            </a:r>
            <a:r>
              <a:rPr lang="nl-BE" sz="2200" dirty="0" smtClean="0"/>
              <a:t> a lot of </a:t>
            </a:r>
            <a:r>
              <a:rPr lang="nl-BE" sz="2200" b="1" dirty="0" err="1" smtClean="0"/>
              <a:t>differences</a:t>
            </a:r>
            <a:r>
              <a:rPr lang="nl-BE" sz="2200" b="1" dirty="0" smtClean="0"/>
              <a:t> </a:t>
            </a:r>
            <a:r>
              <a:rPr lang="nl-BE" sz="2200" dirty="0" smtClean="0"/>
              <a:t>in the </a:t>
            </a:r>
            <a:r>
              <a:rPr lang="nl-BE" sz="2200" dirty="0" err="1" smtClean="0"/>
              <a:t>numbers</a:t>
            </a:r>
            <a:r>
              <a:rPr lang="nl-BE" sz="2200" dirty="0" smtClean="0"/>
              <a:t> </a:t>
            </a:r>
            <a:r>
              <a:rPr lang="nl-BE" sz="2200" dirty="0" err="1" smtClean="0"/>
              <a:t>EIAs</a:t>
            </a:r>
            <a:r>
              <a:rPr lang="nl-BE" sz="2200" dirty="0" smtClean="0"/>
              <a:t> </a:t>
            </a:r>
            <a:r>
              <a:rPr lang="nl-BE" sz="2200" dirty="0" err="1" smtClean="0"/>
              <a:t>carried</a:t>
            </a:r>
            <a:r>
              <a:rPr lang="nl-BE" sz="2200" dirty="0" smtClean="0"/>
              <a:t> out in </a:t>
            </a:r>
            <a:r>
              <a:rPr lang="nl-BE" sz="2200" dirty="0" err="1" smtClean="0"/>
              <a:t>each</a:t>
            </a:r>
            <a:r>
              <a:rPr lang="nl-BE" sz="2200" dirty="0" smtClean="0"/>
              <a:t> MS (10 &lt;&gt; 4.000 a </a:t>
            </a:r>
            <a:r>
              <a:rPr lang="nl-BE" sz="2200" dirty="0" err="1" smtClean="0"/>
              <a:t>year</a:t>
            </a:r>
            <a:r>
              <a:rPr lang="nl-BE" sz="2200" dirty="0" smtClean="0"/>
              <a:t>): </a:t>
            </a:r>
            <a:r>
              <a:rPr lang="nl-BE" sz="2200" u="sng" dirty="0" smtClean="0"/>
              <a:t>level </a:t>
            </a:r>
            <a:r>
              <a:rPr lang="nl-BE" sz="2200" u="sng" dirty="0" err="1" smtClean="0"/>
              <a:t>playing</a:t>
            </a:r>
            <a:r>
              <a:rPr lang="nl-BE" sz="2200" u="sng" dirty="0" smtClean="0"/>
              <a:t> field</a:t>
            </a:r>
            <a:r>
              <a:rPr lang="nl-BE" sz="2200" dirty="0" smtClean="0"/>
              <a:t>?</a:t>
            </a:r>
          </a:p>
          <a:p>
            <a:r>
              <a:rPr lang="nl-BE" sz="2200" b="1" dirty="0" smtClean="0"/>
              <a:t>paradox:</a:t>
            </a:r>
            <a:r>
              <a:rPr lang="nl-BE" sz="2200" dirty="0" smtClean="0"/>
              <a:t>  in </a:t>
            </a:r>
            <a:r>
              <a:rPr lang="nl-BE" sz="2200" dirty="0" err="1" smtClean="0"/>
              <a:t>some</a:t>
            </a:r>
            <a:r>
              <a:rPr lang="nl-BE" sz="2200" dirty="0" smtClean="0"/>
              <a:t> MS </a:t>
            </a:r>
            <a:r>
              <a:rPr lang="nl-BE" sz="2200" dirty="0" err="1" smtClean="0"/>
              <a:t>an</a:t>
            </a:r>
            <a:r>
              <a:rPr lang="nl-BE" sz="2200" dirty="0" smtClean="0"/>
              <a:t> </a:t>
            </a:r>
            <a:r>
              <a:rPr lang="nl-BE" sz="2200" b="1" dirty="0" err="1" smtClean="0"/>
              <a:t>excessive</a:t>
            </a:r>
            <a:r>
              <a:rPr lang="nl-BE" sz="2200" b="1" dirty="0" smtClean="0"/>
              <a:t> </a:t>
            </a:r>
            <a:r>
              <a:rPr lang="nl-BE" sz="2200" b="1" dirty="0" err="1" smtClean="0"/>
              <a:t>number</a:t>
            </a:r>
            <a:r>
              <a:rPr lang="nl-BE" sz="2200" b="1" dirty="0" smtClean="0"/>
              <a:t> </a:t>
            </a:r>
            <a:r>
              <a:rPr lang="nl-BE" sz="2200" dirty="0" smtClean="0"/>
              <a:t>of </a:t>
            </a:r>
            <a:r>
              <a:rPr lang="nl-BE" sz="2200" dirty="0" err="1" smtClean="0"/>
              <a:t>EIAs</a:t>
            </a:r>
            <a:r>
              <a:rPr lang="nl-BE" sz="2200" dirty="0" smtClean="0"/>
              <a:t> is </a:t>
            </a:r>
            <a:r>
              <a:rPr lang="nl-BE" sz="2200" dirty="0" err="1" smtClean="0"/>
              <a:t>carried</a:t>
            </a:r>
            <a:r>
              <a:rPr lang="nl-BE" sz="2200" dirty="0" smtClean="0"/>
              <a:t> out &lt;&gt; </a:t>
            </a:r>
            <a:r>
              <a:rPr lang="nl-BE" sz="2200" dirty="0" err="1" smtClean="0"/>
              <a:t>other</a:t>
            </a:r>
            <a:r>
              <a:rPr lang="nl-BE" sz="2200" dirty="0" smtClean="0"/>
              <a:t> MS </a:t>
            </a:r>
            <a:r>
              <a:rPr lang="nl-BE" sz="2200" dirty="0" err="1" smtClean="0"/>
              <a:t>only</a:t>
            </a:r>
            <a:r>
              <a:rPr lang="nl-BE" sz="2200" dirty="0" smtClean="0"/>
              <a:t> </a:t>
            </a:r>
            <a:r>
              <a:rPr lang="nl-BE" sz="2200" dirty="0" err="1" smtClean="0"/>
              <a:t>very</a:t>
            </a:r>
            <a:r>
              <a:rPr lang="nl-BE" sz="2200" dirty="0" smtClean="0"/>
              <a:t> few smaller </a:t>
            </a:r>
            <a:r>
              <a:rPr lang="nl-BE" sz="2200" dirty="0" err="1" smtClean="0"/>
              <a:t>projects</a:t>
            </a:r>
            <a:r>
              <a:rPr lang="nl-BE" sz="2200" dirty="0" smtClean="0"/>
              <a:t> are </a:t>
            </a:r>
            <a:r>
              <a:rPr lang="nl-BE" sz="2200" dirty="0" err="1" smtClean="0"/>
              <a:t>screened</a:t>
            </a:r>
            <a:r>
              <a:rPr lang="nl-BE" sz="2200" dirty="0" smtClean="0"/>
              <a:t> (</a:t>
            </a:r>
            <a:r>
              <a:rPr lang="nl-BE" sz="2200" u="sng" dirty="0" err="1" smtClean="0"/>
              <a:t>legitimacy-problems</a:t>
            </a:r>
            <a:r>
              <a:rPr lang="nl-BE" sz="2200" dirty="0" smtClean="0"/>
              <a:t>)</a:t>
            </a:r>
          </a:p>
          <a:p>
            <a:pPr marL="0" indent="0">
              <a:buNone/>
            </a:pPr>
            <a:endParaRPr lang="nl-BE" sz="2200" dirty="0" smtClean="0"/>
          </a:p>
          <a:p>
            <a:pPr marL="0" indent="0">
              <a:buNone/>
            </a:pPr>
            <a:r>
              <a:rPr lang="nl-BE" sz="2200" dirty="0" smtClean="0"/>
              <a:t>(</a:t>
            </a:r>
            <a:r>
              <a:rPr lang="en-US" sz="2200" dirty="0" smtClean="0"/>
              <a:t>Report </a:t>
            </a:r>
            <a:r>
              <a:rPr lang="en-US" sz="2200" dirty="0"/>
              <a:t>Commission on the application and the effectiveness of the EIA-Directive, </a:t>
            </a:r>
            <a:r>
              <a:rPr lang="en-US" sz="2200" dirty="0" smtClean="0"/>
              <a:t>2009 and </a:t>
            </a:r>
            <a:r>
              <a:rPr lang="nl-BE" sz="2200" dirty="0" smtClean="0"/>
              <a:t>Impact Assessment, COM (2012), 628 </a:t>
            </a:r>
            <a:r>
              <a:rPr lang="nl-BE" sz="2200" dirty="0" err="1" smtClean="0"/>
              <a:t>final</a:t>
            </a:r>
            <a:r>
              <a:rPr lang="nl-BE" sz="2200" dirty="0" smtClean="0"/>
              <a:t>)</a:t>
            </a:r>
            <a:endParaRPr lang="nl-BE" sz="2200" dirty="0"/>
          </a:p>
        </p:txBody>
      </p:sp>
      <p:sp>
        <p:nvSpPr>
          <p:cNvPr id="4" name="Rechthoek 3"/>
          <p:cNvSpPr/>
          <p:nvPr/>
        </p:nvSpPr>
        <p:spPr>
          <a:xfrm>
            <a:off x="611560" y="1628800"/>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err="1" smtClean="0"/>
              <a:t>Lasting</a:t>
            </a:r>
            <a:r>
              <a:rPr lang="nl-BE" b="1" dirty="0" smtClean="0"/>
              <a:t> concerns...</a:t>
            </a:r>
            <a:endParaRPr lang="nl-BE" b="1" dirty="0"/>
          </a:p>
        </p:txBody>
      </p:sp>
      <p:pic>
        <p:nvPicPr>
          <p:cNvPr id="7170" name="Picture 2" descr="http://t3.gstatic.com/images?q=tbn:ANd9GcSmsOxuodCpzrKRtFNsnplvNxZG-8wUbNRf_16i3tR6EQrmlLFec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016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188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IV. </a:t>
            </a:r>
            <a:r>
              <a:rPr lang="nl-BE" dirty="0" err="1" smtClean="0"/>
              <a:t>Lessons</a:t>
            </a:r>
            <a:r>
              <a:rPr lang="nl-BE" dirty="0" smtClean="0"/>
              <a:t> </a:t>
            </a:r>
            <a:r>
              <a:rPr lang="nl-BE" dirty="0" err="1" smtClean="0"/>
              <a:t>learned</a:t>
            </a:r>
            <a:r>
              <a:rPr lang="nl-BE" dirty="0" smtClean="0"/>
              <a:t>?</a:t>
            </a:r>
            <a:endParaRPr lang="nl-BE" dirty="0"/>
          </a:p>
        </p:txBody>
      </p:sp>
      <p:sp>
        <p:nvSpPr>
          <p:cNvPr id="3" name="Tijdelijke aanduiding voor inhoud 2"/>
          <p:cNvSpPr>
            <a:spLocks noGrp="1"/>
          </p:cNvSpPr>
          <p:nvPr>
            <p:ph idx="1"/>
          </p:nvPr>
        </p:nvSpPr>
        <p:spPr>
          <a:xfrm>
            <a:off x="457200" y="1600200"/>
            <a:ext cx="8229600" cy="5069160"/>
          </a:xfrm>
        </p:spPr>
        <p:txBody>
          <a:bodyPr>
            <a:normAutofit/>
          </a:bodyPr>
          <a:lstStyle/>
          <a:p>
            <a:endParaRPr lang="en-US" sz="4000" dirty="0" smtClean="0"/>
          </a:p>
          <a:p>
            <a:pPr marL="0" indent="0">
              <a:buNone/>
            </a:pPr>
            <a:endParaRPr lang="en-US" dirty="0" smtClean="0"/>
          </a:p>
          <a:p>
            <a:pPr marL="0" indent="0">
              <a:buNone/>
            </a:pPr>
            <a:r>
              <a:rPr lang="nl-BE" b="1" dirty="0" smtClean="0"/>
              <a:t>A </a:t>
            </a:r>
            <a:r>
              <a:rPr lang="nl-BE" b="1" dirty="0" err="1" smtClean="0"/>
              <a:t>clear</a:t>
            </a:r>
            <a:r>
              <a:rPr lang="nl-BE" b="1" dirty="0" smtClean="0"/>
              <a:t> </a:t>
            </a:r>
            <a:r>
              <a:rPr lang="nl-BE" b="1" dirty="0" err="1" smtClean="0"/>
              <a:t>need</a:t>
            </a:r>
            <a:r>
              <a:rPr lang="nl-BE" b="1" dirty="0" smtClean="0"/>
              <a:t> </a:t>
            </a:r>
            <a:r>
              <a:rPr lang="nl-BE" b="1" dirty="0" err="1" smtClean="0"/>
              <a:t>for</a:t>
            </a:r>
            <a:r>
              <a:rPr lang="nl-BE" b="1" dirty="0" smtClean="0"/>
              <a:t> </a:t>
            </a:r>
            <a:r>
              <a:rPr lang="nl-BE" b="1" dirty="0" err="1" smtClean="0"/>
              <a:t>clarifying</a:t>
            </a:r>
            <a:r>
              <a:rPr lang="nl-BE" b="1" dirty="0" smtClean="0"/>
              <a:t> </a:t>
            </a:r>
            <a:r>
              <a:rPr lang="nl-BE" b="1" dirty="0" err="1" smtClean="0"/>
              <a:t>and</a:t>
            </a:r>
            <a:r>
              <a:rPr lang="nl-BE" b="1" dirty="0" smtClean="0"/>
              <a:t> </a:t>
            </a:r>
            <a:r>
              <a:rPr lang="nl-BE" b="1" dirty="0" err="1" smtClean="0"/>
              <a:t>streamlining</a:t>
            </a:r>
            <a:r>
              <a:rPr lang="nl-BE" b="1" dirty="0" smtClean="0"/>
              <a:t> the screening </a:t>
            </a:r>
            <a:r>
              <a:rPr lang="nl-BE" b="1" dirty="0" err="1" smtClean="0"/>
              <a:t>mechanism</a:t>
            </a:r>
            <a:endParaRPr lang="nl-BE" b="1" dirty="0" smtClean="0"/>
          </a:p>
          <a:p>
            <a:pPr lvl="1"/>
            <a:r>
              <a:rPr lang="nl-BE" sz="2400" dirty="0"/>
              <a:t>c</a:t>
            </a:r>
            <a:r>
              <a:rPr lang="nl-BE" sz="2400" dirty="0" smtClean="0"/>
              <a:t>ommon minimum EU </a:t>
            </a:r>
            <a:r>
              <a:rPr lang="nl-BE" sz="2400" dirty="0" err="1" smtClean="0"/>
              <a:t>thresholds</a:t>
            </a:r>
            <a:r>
              <a:rPr lang="nl-BE" sz="2400" dirty="0" smtClean="0"/>
              <a:t> </a:t>
            </a:r>
            <a:r>
              <a:rPr lang="nl-BE" sz="2400" dirty="0" err="1" smtClean="0"/>
              <a:t>for</a:t>
            </a:r>
            <a:r>
              <a:rPr lang="nl-BE" sz="2400" dirty="0" smtClean="0"/>
              <a:t> Annex II </a:t>
            </a:r>
            <a:r>
              <a:rPr lang="nl-BE" sz="2400" dirty="0" err="1" smtClean="0"/>
              <a:t>projects</a:t>
            </a:r>
            <a:r>
              <a:rPr lang="nl-BE" sz="2400" dirty="0" smtClean="0"/>
              <a:t> (52%)</a:t>
            </a:r>
          </a:p>
          <a:p>
            <a:pPr lvl="1"/>
            <a:r>
              <a:rPr lang="nl-BE" sz="2400" dirty="0"/>
              <a:t>m</a:t>
            </a:r>
            <a:r>
              <a:rPr lang="nl-BE" sz="2400" dirty="0" smtClean="0"/>
              <a:t>aximum time frame </a:t>
            </a:r>
            <a:r>
              <a:rPr lang="nl-BE" sz="2400" dirty="0" err="1" smtClean="0"/>
              <a:t>for</a:t>
            </a:r>
            <a:r>
              <a:rPr lang="nl-BE" sz="2400" dirty="0" smtClean="0"/>
              <a:t> screening </a:t>
            </a:r>
            <a:r>
              <a:rPr lang="nl-BE" sz="2400" dirty="0" err="1" smtClean="0"/>
              <a:t>decision</a:t>
            </a:r>
            <a:r>
              <a:rPr lang="nl-BE" sz="2400" dirty="0" smtClean="0"/>
              <a:t> (69%)</a:t>
            </a:r>
          </a:p>
          <a:p>
            <a:pPr lvl="1"/>
            <a:r>
              <a:rPr lang="nl-BE" sz="2400" dirty="0" err="1"/>
              <a:t>n</a:t>
            </a:r>
            <a:r>
              <a:rPr lang="nl-BE" sz="2400" dirty="0" err="1" smtClean="0"/>
              <a:t>egative</a:t>
            </a:r>
            <a:r>
              <a:rPr lang="nl-BE" sz="2400" dirty="0" smtClean="0"/>
              <a:t> screening </a:t>
            </a:r>
            <a:r>
              <a:rPr lang="nl-BE" sz="2400" dirty="0" err="1" smtClean="0"/>
              <a:t>decisions</a:t>
            </a:r>
            <a:r>
              <a:rPr lang="nl-BE" sz="2400" dirty="0" smtClean="0"/>
              <a:t> </a:t>
            </a:r>
            <a:r>
              <a:rPr lang="nl-BE" sz="2400" dirty="0" err="1" smtClean="0"/>
              <a:t>to</a:t>
            </a:r>
            <a:r>
              <a:rPr lang="nl-BE" sz="2400" dirty="0" smtClean="0"/>
              <a:t> </a:t>
            </a:r>
            <a:r>
              <a:rPr lang="nl-BE" sz="2400" dirty="0" err="1" smtClean="0"/>
              <a:t>contain</a:t>
            </a:r>
            <a:r>
              <a:rPr lang="nl-BE" sz="2400" dirty="0" smtClean="0"/>
              <a:t> </a:t>
            </a:r>
            <a:r>
              <a:rPr lang="nl-BE" sz="2400" dirty="0" err="1" smtClean="0"/>
              <a:t>reasons</a:t>
            </a:r>
            <a:r>
              <a:rPr lang="nl-BE" sz="2400" dirty="0" smtClean="0"/>
              <a:t> (62%)</a:t>
            </a:r>
          </a:p>
          <a:p>
            <a:pPr lvl="1"/>
            <a:r>
              <a:rPr lang="nl-BE" sz="2400" dirty="0" err="1" smtClean="0"/>
              <a:t>consultation</a:t>
            </a:r>
            <a:r>
              <a:rPr lang="nl-BE" sz="2400" dirty="0" smtClean="0"/>
              <a:t> of </a:t>
            </a:r>
            <a:r>
              <a:rPr lang="nl-BE" sz="2400" dirty="0" err="1" smtClean="0"/>
              <a:t>environmental</a:t>
            </a:r>
            <a:r>
              <a:rPr lang="nl-BE" sz="2400" dirty="0" smtClean="0"/>
              <a:t> </a:t>
            </a:r>
            <a:r>
              <a:rPr lang="nl-BE" sz="2400" dirty="0" err="1" smtClean="0"/>
              <a:t>authorites</a:t>
            </a:r>
            <a:r>
              <a:rPr lang="nl-BE" sz="2400" dirty="0" smtClean="0"/>
              <a:t> </a:t>
            </a:r>
            <a:r>
              <a:rPr lang="nl-BE" sz="2400" dirty="0" err="1" smtClean="0"/>
              <a:t>before</a:t>
            </a:r>
            <a:r>
              <a:rPr lang="nl-BE" sz="2400" dirty="0" smtClean="0"/>
              <a:t> screening </a:t>
            </a:r>
            <a:r>
              <a:rPr lang="nl-BE" sz="2400" dirty="0" err="1" smtClean="0"/>
              <a:t>decisions</a:t>
            </a:r>
            <a:r>
              <a:rPr lang="nl-BE" sz="2400" dirty="0" smtClean="0"/>
              <a:t> (52%)</a:t>
            </a:r>
            <a:endParaRPr lang="nl-BE" sz="2400" dirty="0"/>
          </a:p>
        </p:txBody>
      </p:sp>
      <p:sp>
        <p:nvSpPr>
          <p:cNvPr id="4" name="Rechthoek 3"/>
          <p:cNvSpPr/>
          <p:nvPr/>
        </p:nvSpPr>
        <p:spPr>
          <a:xfrm>
            <a:off x="611560" y="1628800"/>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err="1" smtClean="0"/>
              <a:t>Results</a:t>
            </a:r>
            <a:r>
              <a:rPr lang="nl-BE" b="1" dirty="0" smtClean="0"/>
              <a:t> of the public </a:t>
            </a:r>
            <a:r>
              <a:rPr lang="nl-BE" b="1" dirty="0" err="1" smtClean="0"/>
              <a:t>consultation</a:t>
            </a:r>
            <a:r>
              <a:rPr lang="nl-BE" b="1" dirty="0" smtClean="0"/>
              <a:t> - screening  (2010)</a:t>
            </a:r>
            <a:endParaRPr lang="nl-BE" b="1" dirty="0"/>
          </a:p>
        </p:txBody>
      </p:sp>
    </p:spTree>
    <p:extLst>
      <p:ext uri="{BB962C8B-B14F-4D97-AF65-F5344CB8AC3E}">
        <p14:creationId xmlns:p14="http://schemas.microsoft.com/office/powerpoint/2010/main" val="325451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 the </a:t>
            </a:r>
            <a:r>
              <a:rPr lang="nl-BE" dirty="0" err="1" smtClean="0"/>
              <a:t>commission’s</a:t>
            </a:r>
            <a:r>
              <a:rPr lang="nl-BE" dirty="0" smtClean="0"/>
              <a:t> </a:t>
            </a:r>
            <a:r>
              <a:rPr lang="nl-BE" dirty="0" err="1" smtClean="0"/>
              <a:t>proposal</a:t>
            </a:r>
            <a:endParaRPr lang="nl-BE" dirty="0"/>
          </a:p>
        </p:txBody>
      </p:sp>
      <p:sp>
        <p:nvSpPr>
          <p:cNvPr id="3" name="Tijdelijke aanduiding voor tekst 2"/>
          <p:cNvSpPr>
            <a:spLocks noGrp="1"/>
          </p:cNvSpPr>
          <p:nvPr>
            <p:ph type="body" idx="1"/>
          </p:nvPr>
        </p:nvSpPr>
        <p:spPr/>
        <p:txBody>
          <a:bodyPr/>
          <a:lstStyle/>
          <a:p>
            <a:endParaRPr lang="nl-BE"/>
          </a:p>
        </p:txBody>
      </p:sp>
    </p:spTree>
    <p:extLst>
      <p:ext uri="{BB962C8B-B14F-4D97-AF65-F5344CB8AC3E}">
        <p14:creationId xmlns:p14="http://schemas.microsoft.com/office/powerpoint/2010/main" val="2568439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 The </a:t>
            </a:r>
            <a:r>
              <a:rPr lang="nl-BE" dirty="0" err="1" smtClean="0"/>
              <a:t>EC’s</a:t>
            </a:r>
            <a:r>
              <a:rPr lang="nl-BE" dirty="0" smtClean="0"/>
              <a:t> </a:t>
            </a:r>
            <a:r>
              <a:rPr lang="nl-BE" dirty="0" err="1" smtClean="0"/>
              <a:t>Proposal</a:t>
            </a:r>
            <a:endParaRPr lang="nl-BE" dirty="0"/>
          </a:p>
        </p:txBody>
      </p:sp>
      <p:sp>
        <p:nvSpPr>
          <p:cNvPr id="3" name="Tijdelijke aanduiding voor inhoud 2"/>
          <p:cNvSpPr>
            <a:spLocks noGrp="1"/>
          </p:cNvSpPr>
          <p:nvPr>
            <p:ph idx="1"/>
          </p:nvPr>
        </p:nvSpPr>
        <p:spPr/>
        <p:txBody>
          <a:bodyPr>
            <a:normAutofit/>
          </a:bodyPr>
          <a:lstStyle/>
          <a:p>
            <a:endParaRPr lang="en-US" sz="2800" dirty="0" smtClean="0"/>
          </a:p>
          <a:p>
            <a:pPr marL="0" indent="0">
              <a:buNone/>
            </a:pPr>
            <a:endParaRPr lang="en-US" sz="2800" dirty="0"/>
          </a:p>
          <a:p>
            <a:pPr marL="0" indent="0">
              <a:buNone/>
            </a:pPr>
            <a:endParaRPr lang="nl-BE" dirty="0" smtClean="0"/>
          </a:p>
          <a:p>
            <a:r>
              <a:rPr lang="nl-BE" dirty="0" smtClean="0"/>
              <a:t>Art. 4 (3): </a:t>
            </a:r>
            <a:r>
              <a:rPr lang="nl-BE" dirty="0" err="1" smtClean="0"/>
              <a:t>for</a:t>
            </a:r>
            <a:r>
              <a:rPr lang="nl-BE" dirty="0" smtClean="0"/>
              <a:t> </a:t>
            </a:r>
            <a:r>
              <a:rPr lang="nl-BE" dirty="0" err="1" smtClean="0"/>
              <a:t>projects</a:t>
            </a:r>
            <a:r>
              <a:rPr lang="nl-BE" dirty="0" smtClean="0"/>
              <a:t> </a:t>
            </a:r>
            <a:r>
              <a:rPr lang="nl-BE" dirty="0" err="1" smtClean="0"/>
              <a:t>listed</a:t>
            </a:r>
            <a:r>
              <a:rPr lang="nl-BE" dirty="0" smtClean="0"/>
              <a:t> in Annex II, the </a:t>
            </a:r>
            <a:r>
              <a:rPr lang="nl-BE" dirty="0" err="1" smtClean="0"/>
              <a:t>developer</a:t>
            </a:r>
            <a:r>
              <a:rPr lang="nl-BE" dirty="0" smtClean="0"/>
              <a:t> </a:t>
            </a:r>
            <a:r>
              <a:rPr lang="nl-BE" b="1" dirty="0" err="1" smtClean="0"/>
              <a:t>shall</a:t>
            </a:r>
            <a:r>
              <a:rPr lang="nl-BE" b="1" dirty="0" smtClean="0"/>
              <a:t> </a:t>
            </a:r>
            <a:r>
              <a:rPr lang="nl-BE" b="1" dirty="0" err="1" smtClean="0"/>
              <a:t>provide</a:t>
            </a:r>
            <a:r>
              <a:rPr lang="nl-BE" b="1" dirty="0" smtClean="0"/>
              <a:t> information on the </a:t>
            </a:r>
            <a:r>
              <a:rPr lang="nl-BE" b="1" dirty="0" err="1" smtClean="0"/>
              <a:t>characteristics</a:t>
            </a:r>
            <a:r>
              <a:rPr lang="nl-BE" b="1" dirty="0" smtClean="0"/>
              <a:t> of the project</a:t>
            </a:r>
            <a:r>
              <a:rPr lang="nl-BE" dirty="0" smtClean="0"/>
              <a:t>, </a:t>
            </a:r>
            <a:r>
              <a:rPr lang="nl-BE" dirty="0" err="1" smtClean="0"/>
              <a:t>its</a:t>
            </a:r>
            <a:r>
              <a:rPr lang="nl-BE" dirty="0" smtClean="0"/>
              <a:t> </a:t>
            </a:r>
            <a:r>
              <a:rPr lang="nl-BE" dirty="0" err="1" smtClean="0"/>
              <a:t>potential</a:t>
            </a:r>
            <a:r>
              <a:rPr lang="nl-BE" dirty="0" smtClean="0"/>
              <a:t> on the environment </a:t>
            </a:r>
            <a:r>
              <a:rPr lang="nl-BE" dirty="0" err="1" smtClean="0"/>
              <a:t>and</a:t>
            </a:r>
            <a:r>
              <a:rPr lang="nl-BE" dirty="0" smtClean="0"/>
              <a:t> the </a:t>
            </a:r>
            <a:r>
              <a:rPr lang="nl-BE" dirty="0" err="1" smtClean="0"/>
              <a:t>measures</a:t>
            </a:r>
            <a:r>
              <a:rPr lang="nl-BE" dirty="0" smtClean="0"/>
              <a:t> </a:t>
            </a:r>
            <a:r>
              <a:rPr lang="nl-BE" dirty="0" err="1" smtClean="0"/>
              <a:t>envisaged</a:t>
            </a:r>
            <a:r>
              <a:rPr lang="nl-BE" dirty="0" smtClean="0"/>
              <a:t> in order </a:t>
            </a:r>
            <a:r>
              <a:rPr lang="nl-BE" dirty="0" err="1" smtClean="0"/>
              <a:t>to</a:t>
            </a:r>
            <a:r>
              <a:rPr lang="nl-BE" dirty="0" smtClean="0"/>
              <a:t> </a:t>
            </a:r>
            <a:r>
              <a:rPr lang="nl-BE" dirty="0" err="1" smtClean="0"/>
              <a:t>avoid</a:t>
            </a:r>
            <a:r>
              <a:rPr lang="nl-BE" dirty="0" smtClean="0"/>
              <a:t> </a:t>
            </a:r>
            <a:r>
              <a:rPr lang="nl-BE" dirty="0" err="1" smtClean="0"/>
              <a:t>and</a:t>
            </a:r>
            <a:r>
              <a:rPr lang="nl-BE" dirty="0" smtClean="0"/>
              <a:t> </a:t>
            </a:r>
            <a:r>
              <a:rPr lang="nl-BE" dirty="0" err="1" smtClean="0"/>
              <a:t>reduce</a:t>
            </a:r>
            <a:r>
              <a:rPr lang="nl-BE" dirty="0" smtClean="0"/>
              <a:t> significant </a:t>
            </a:r>
            <a:r>
              <a:rPr lang="nl-BE" dirty="0" err="1" smtClean="0"/>
              <a:t>effects</a:t>
            </a:r>
            <a:endParaRPr lang="nl-BE" dirty="0" smtClean="0"/>
          </a:p>
          <a:p>
            <a:r>
              <a:rPr lang="nl-BE" b="1" dirty="0" smtClean="0"/>
              <a:t>Annex II.A</a:t>
            </a:r>
            <a:r>
              <a:rPr lang="nl-BE" dirty="0" smtClean="0"/>
              <a:t>: a </a:t>
            </a:r>
            <a:r>
              <a:rPr lang="nl-BE" dirty="0" err="1" smtClean="0"/>
              <a:t>description</a:t>
            </a:r>
            <a:r>
              <a:rPr lang="nl-BE" dirty="0" smtClean="0"/>
              <a:t> of the project, the </a:t>
            </a:r>
            <a:r>
              <a:rPr lang="nl-BE" dirty="0" err="1" smtClean="0"/>
              <a:t>aspects</a:t>
            </a:r>
            <a:r>
              <a:rPr lang="nl-BE" dirty="0" smtClean="0"/>
              <a:t> of the environment </a:t>
            </a:r>
            <a:r>
              <a:rPr lang="nl-BE" dirty="0" err="1" smtClean="0"/>
              <a:t>to</a:t>
            </a:r>
            <a:r>
              <a:rPr lang="nl-BE" dirty="0" smtClean="0"/>
              <a:t> </a:t>
            </a:r>
            <a:r>
              <a:rPr lang="nl-BE" dirty="0" err="1" smtClean="0"/>
              <a:t>be</a:t>
            </a:r>
            <a:r>
              <a:rPr lang="nl-BE" dirty="0" smtClean="0"/>
              <a:t> </a:t>
            </a:r>
            <a:r>
              <a:rPr lang="nl-BE" dirty="0" err="1" smtClean="0"/>
              <a:t>affected</a:t>
            </a:r>
            <a:r>
              <a:rPr lang="nl-BE" dirty="0" smtClean="0"/>
              <a:t>, the </a:t>
            </a:r>
            <a:r>
              <a:rPr lang="nl-BE" dirty="0" err="1" smtClean="0"/>
              <a:t>likely</a:t>
            </a:r>
            <a:r>
              <a:rPr lang="nl-BE" dirty="0" smtClean="0"/>
              <a:t> </a:t>
            </a:r>
            <a:r>
              <a:rPr lang="nl-BE" dirty="0" err="1" smtClean="0"/>
              <a:t>effects</a:t>
            </a:r>
            <a:r>
              <a:rPr lang="nl-BE" dirty="0" smtClean="0"/>
              <a:t> </a:t>
            </a:r>
            <a:r>
              <a:rPr lang="nl-BE" dirty="0" err="1" smtClean="0"/>
              <a:t>resulting</a:t>
            </a:r>
            <a:r>
              <a:rPr lang="nl-BE" dirty="0" smtClean="0"/>
              <a:t> </a:t>
            </a:r>
            <a:r>
              <a:rPr lang="nl-BE" dirty="0" err="1" smtClean="0"/>
              <a:t>from</a:t>
            </a:r>
            <a:r>
              <a:rPr lang="nl-BE" dirty="0" smtClean="0"/>
              <a:t> </a:t>
            </a:r>
            <a:r>
              <a:rPr lang="nl-BE" dirty="0" err="1" smtClean="0"/>
              <a:t>it</a:t>
            </a:r>
            <a:r>
              <a:rPr lang="nl-BE" dirty="0" smtClean="0"/>
              <a:t> </a:t>
            </a:r>
            <a:r>
              <a:rPr lang="nl-BE" dirty="0" err="1" smtClean="0"/>
              <a:t>and</a:t>
            </a:r>
            <a:r>
              <a:rPr lang="nl-BE" dirty="0" smtClean="0"/>
              <a:t>, </a:t>
            </a:r>
            <a:r>
              <a:rPr lang="nl-BE" dirty="0" err="1" smtClean="0"/>
              <a:t>possible</a:t>
            </a:r>
            <a:r>
              <a:rPr lang="nl-BE" dirty="0" smtClean="0"/>
              <a:t>, </a:t>
            </a:r>
            <a:r>
              <a:rPr lang="nl-BE" dirty="0" err="1" smtClean="0"/>
              <a:t>mitigating</a:t>
            </a:r>
            <a:r>
              <a:rPr lang="nl-BE" dirty="0" smtClean="0"/>
              <a:t> </a:t>
            </a:r>
            <a:r>
              <a:rPr lang="nl-BE" dirty="0" err="1" smtClean="0"/>
              <a:t>measures</a:t>
            </a:r>
            <a:endParaRPr lang="nl-BE" dirty="0" smtClean="0"/>
          </a:p>
        </p:txBody>
      </p:sp>
      <p:sp>
        <p:nvSpPr>
          <p:cNvPr id="4" name="Rechthoek 3"/>
          <p:cNvSpPr/>
          <p:nvPr/>
        </p:nvSpPr>
        <p:spPr>
          <a:xfrm>
            <a:off x="611560" y="1628800"/>
            <a:ext cx="482453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I. Information </a:t>
            </a:r>
            <a:r>
              <a:rPr lang="nl-BE" b="1" dirty="0" err="1"/>
              <a:t>requested</a:t>
            </a:r>
            <a:r>
              <a:rPr lang="nl-BE" b="1" dirty="0"/>
              <a:t> </a:t>
            </a:r>
            <a:r>
              <a:rPr lang="nl-BE" b="1" dirty="0" err="1"/>
              <a:t>from</a:t>
            </a:r>
            <a:r>
              <a:rPr lang="nl-BE" b="1" dirty="0"/>
              <a:t> </a:t>
            </a:r>
            <a:r>
              <a:rPr lang="nl-BE" b="1" dirty="0" err="1"/>
              <a:t>developers</a:t>
            </a:r>
            <a:r>
              <a:rPr lang="nl-BE" b="1" dirty="0"/>
              <a:t> </a:t>
            </a:r>
          </a:p>
        </p:txBody>
      </p:sp>
      <p:sp>
        <p:nvSpPr>
          <p:cNvPr id="5" name="AutoShape 2" descr="data:image/jpeg;base64,/9j/4AAQSkZJRgABAQAAAQABAAD/2wCEAAkGBhISERUUExIUFBQVFBcYGBcYGBwdGBgdGxoVFhgVFR4ZHSciGBwkHRoXHy8gIycpLC4sGCAxNTAqNSYsLCkBCQoKBQUFDQUFDSkYEhgpKSkpKSkpKSkpKSkpKSkpKSkpKSkpKSkpKSkpKSkpKSkpKSkpKSkpKSkpKSkpKSkpKf/AABEIAKwAwAMBIgACEQEDEQH/xAAcAAACAgMBAQAAAAAAAAAAAAAABwYIAQMFBAL/xABMEAACAQMCBAMCCAoGCAcBAAABAgMABBESIQUGEzEHIkFRYQgUMkJUcYGRFhgjNXOSk7LS0xVSU3SxsxczQ2KCodHwJVVWcpTU4ST/xAAUAQEAAAAAAAAAAAAAAAAAAAAA/8QAFBEBAAAAAAAAAAAAAAAAAAAAAP/aAAwDAQACEQMRAD8AeFFFFAUUUUBRRRQabu5SNGkdgqIpZmPYKoJJPuAyaVHHOdLCK9iTiVt1HmUO3VAdbJG/1UeggjWR5pCuDsPl4GJj4gcTRI41c4TUZ5cYz0rYrMwGRjLSdGPBI3lGKq1x/jT3dzLcSfKldnI9mTso9wGB9goHpecyvwlxrEsNrIx+LyxMbq0dMHphkkYSREIF8scgDZJGwqU8H8Q1mwERbrvlrSRWIA8vUeKUpJGCfQBwNS+Zqrny/wA+3dmnSjcPAWy0Eqh4XzjIZT6HA7Y9veuhDx/hcro8tnPaOgzrsphgsCukqkynp4AJyHJz/wAgsfLz3ZRprllaBcA/lo5IjvjygSINTDO6rkisWXiBYzKWhleVQcFo4ZnAPfBKxkA4I299IT+lbf8A9RcQ/YTf/Zrbb8xWcTB5eMcWugCPycYeEnfJ1NJM3lxkYGDvkGgsDw7mu0nlMKTDrKATE4ZJMEE5CSBWIwM7D/GuvmlnZ8w2t3w1LqzZzJw9+qRK2u4VAS00bMzEkSRB8EkqdI9V8rJicEAgggjII7EHcEH1FB90UUUBRRRQFFFFAUUUUGRRQKKDFFFFAUUUUBXM5k42tpbSTFdZUYRB3kc+VI1wCcsxA2BO/Y10XcDucVA+bearSSaNDcRtFZlru50HqY6LLHFCQm2syuGwTkGIZG9Bz7/lOS8W+We7tn4hPZxIIYwAbcI3VaPBkZijyFMuceh9cVXXiHDZIJXilRkkRirKe4I/77+vpXR4jzVO99JeJI8Urys4Kt5lydlyMZAGF7bgdq6sniRNOqrfQwXqjSA0ilZlUEkhJYirAnPdtQGBt3yEPrINe7i80DvqgieFDnyPKJMHJPlbpocAYG+Ttud68FBmjNYooJ14P8w/FuIxxvvDdYgkQ7qdWyEjBB8xA7dmIzgmrDcguRZJESxNu8lsSwwT0XaJWx71VT9tVGsxIZF6eoyZGnRnVq+bpxvnOMYq3PCJ0ivbuInQ0sqyxq2QJB0YhI0WrZ8Mp1ac6cjONQyEiorArNAUUUUBRRRQFFFFBkUUCigxRRRQFRDm1pFm1TNciw6Q1G3bBR/y2tp+mvW6enp4KNgEZYY3EvrBFAoOa+HPDEk9hw624jEr+SZ5ZrxsEEHyZ9oGSrMBgbeoXzeMt2DhLWwijO0kS2wCSgfJEoLEnGTjBHerAcU5PtpG1o0ltMSfylu5iYk92YDySNjbLq3ekDx3n62uJ5Uu7aO8i1uI7lR0LrTnAclBofC7hWQZ2z7KCH8XvoZSGjg6DHJdVcmLJxjpKw1RjvsXfvtgDFc01MJuFcHlx0b24tiV3W5iEiggn/aQb7jGPIfrr7TwmvpAGtTb3ikkFreeNguApw2oqVJBBx39uKCF0V77/gVzAwWa3miYjIWSNlJGSMgMASMg7+6vDpoMVnFevhzQqx66SOuNhHIqEHI3y0bgjGdsD6/Q99rTg7klbm+gH9V4I5T+skiD7NIx76CO2d68Tao5HjbBGpGKtvsRlSDinf4X83SzWaPO7TyWt9FGC2SyRTr0ASQQSMs2757euKW1rwzgocF768ZPULaqrH6mMrAfcaYXJDcDeO6sbS4uVkvIigNzgDIDdPRoCrqVjqGdzvj2UDwWs1GYea2gwvEIhbnJHXUlrV8ad9Z3hznZZcdsBmqSK4IyNx7R2oPqiiigKKKKAooooMiigUUGKKKKAooooKz+OV/MvF2HWkxGkZj3x09ShiE04xvk57n1J2pbZpj+Plqy8WZmGBJDEVO24AKE+7zKRv7KW9BnVW23vHjbUjsjDPmUkHfvuN600UEjs/EXicQUJfXACdgXJHfOCGzke417oPE24Kss1tY3KtjyyWqDGDnI6PTP3k1DqKCcy878OkRBLwW31qDkwzSQqc/7q5PoO7H19tFrzNwYsOpwZgm+Sl5MW92A2B/zqDV6eH3zwyLJGQHQgqSAwz7wwIYe4gign34Rcuf+U3P/AMh/5ld/lzhHCr9Xa14FdSqhCsfjenBIyB55hnb2VzPGKJJrfh99DBFHFPC2oxxkESeUmN2wAwHmC7A+SQ7jtv8Ag+cVlivHiw3RuEIzjydSMF13ProL+UH1B9BgGpwi9uo4xAvCbkR7jM11FIADkkMzSuxX3b+yvjg/Cr6G7BhtYba1dvysYuC6geYmSKMRqIpCSM6W0kD5JPmqbVnFAVovb6OFDJK6Rovyndgqj03JOBvit5pbTWh4zxOVJcnh9gwQx58lxcbkltPcINipJxtsNRoO/wAv+JvDb1ykNynU1EBHyjPuQDGHxrzjOBvjuBUqpH+Jvh7cTcR6vDYkWSKCCRlV1RtRknVHjBIUaekM7jsDuTTvFBmiiigyKK1m4QHTqXV7MjP3VsoMUUUUBRRWq5ukjVnkZURQWZmICqBuSSdgKBEfCR4di4tJtRy8UkenHbpsr5z7+sf1ffSaIqwvNXDxzBcILeNmtrSO6HXfKwyyyKqxrCw3dVdASw2x7cjVX+6tnjZkkVkdSVZWBDKR3BB3BoNNFFFAUUUUBWcVit9oU1jqa9HztGNX/DnagbV9bH8EIjKMsJw0RYgkK0jDy77bFhj2ZrV4Rs8djcXDKvSt720l1HPprSc5GT5Y3Vu3qfbtw7nhl5fWscFpeJeW9vqaO28kVwgwSWeI4MhGcAqz7vgdyKm3KXCENqti3Fntda6ZrSS0ihkJcEyIryJqkOM+dSxAK5xkCgdYrNarfZFGovsPMcZbb5R0gDfvsAPYK20Ed5/5kFjw+ef5yppTv8tvKnb2E59O3cVq8OeEi34ZbL85olkc4wS0g6jFvafNjJ74rieMNsJ7e3tTKsfWuU2btIVIAhB7qSWBBGfkmpHzrzMvD7KW4JAKqRGCCQZCCI1IBGRnGdxsDQILxLvnu+OyRW7kFmjtQQ50k+VCCV7LrO49oO1WbFVx8EuXJrviJvJNRSAl2kJzrlcHAJO5O7OfszjIy0fErxVi4WUjWPrXDjVoJ0qqZI1M2DuSCAo9hJxtkJVx6S6WMNapHI6uC0bkgunzkjbICSHbBby+32he+I3iNcG2t4uHLKLm616kCZnhCeR42TBKPryM426bY33EGg+EJxEyeZbYIdIP5JiFGTlgOqCTgjYnHlGMZJOLznowXk97Bf2ckk1uYyEtrkYbYhkSXCg5RCWZiNz5T2ISbwr8JC2bvicTNISOlFKW1DGcySg757BQewySO2HUDSA8POIy8TEvxjjt1BcaiUiV9KkeVtYzhSMlx01xgAHtUj8MeebocQl4ZdzrdFNfTnU5JKY1KW+cMZOTkggjJHYG5RRWDQa7q6WNGd2VEUFmZjhVA3JJPYAUpeZ+ZRejrXcr2vBgfIACJuIMD2CjzrFtncDYgk+qdfn3jkUwlSZ2j4fasPjONmupDhks4TkZAxl8HO6jbBNILm7mybiFw00hwO0cefLEnzUQenpnHc70DBvPhCTIojs7OCGNDhA2WAQDCrpUqF9OxIpacycwSX1zJcShA8hBIRdK7ADYbn07kk1zc1igKKKKAooooCiiig+45mU5UkEdiDgj6sUxeS/Ey6kmitLwR30E00cZFwodk1uFJVjudypw2fkjGKW9STw3tw/FbNSMj4xGcf8AtOodveAaCyPI3BxBJfBC4gF1ohj16o41WNCwjUk9P8o8gI22VcDAFS2ox4fylobgsST8fvNz3wJ3UfcAB9Qrp8xcxwWMDz3D6UX9Zj6Ig+cx9n34G9BEvGuw6nDHdSBLbOk6EncaW0kgeuzeu1Kid+McyyxgxqIotWGClIEJ06izEsWbGnYEnHYDc1xuaPEm4vJLnO0Fw8Z6ZOSix4ChWGMEgDUcb7ewV3eQ+NW91M0Nx8YiVevOskdxIPiqRqJAIVXJdgEwWfUcIgAGNwffKXLEVhax28W6puWOMux3Ltj1P+GB6VXXxrn6nGZwqtlFjU7f1UBLD2jHr7qsrwJ5TbQmY5mMMZkPl3fQusjR5T5s/J29m1KvxI4VDFx7h88pCxXSvBLu2ThTEc4PlBWZF8uMYJOO9BX+s6q6XMfApLO5lt5PlROVz6MPRh7iMH7a5lBnNMbkp14de8KlRS73aefLeULNM1uoQAZBUKSck5yO1LlRU753R7NuE4f8pFYwSA43VjNLMAynO41DY+ztQWmqM8/calht1jtiPjVzIIYO+zNnVKcA+VFBYnG2B9Rkxqu/if4jsOKS9Atm3ge2icPgI7kCaVRv5sZTIwcqD80UEU8ROLIZls4GzbWYMaEf7STbrTsfVncHftgbbHeIVkmsUBRRRQFFFFAUUUUBRRRQFbbW5eN1dGZHUgqykhlI3BBG4NaqKBs8ueOTQurzRsSzBZ0TT05Bg5uUU46U4OMhfJIGOdJUGvB4xeJa8RkSG3Ym1iOrJXBkfBGrzDUFCnSAQO7E+mFrRQFSPw9vmj4jb6QrCWVYXVlDKyTMIpEYHuCrEVHK+o2wcjYigtx4ewFLMx9kjuLmOIZzpjSaRY1zknYDHm39tJPmznRJuM3K3DN8VYPZttkxoDgyoMndZF17Y1YwRuRT05ThH/8AU6ya1kvJGAGcJgIhAyB3K68jIOvIJBzVRuJ37TzSTPjVLI0jY2GXJY4HoMk0DT5t5Xe/cxs6/wBKW0aKcnTFfRDCxzxSSEDqYIyCcHfHaldxDhU0DlJonjcHBV1IPp7frH30yOSeY+FycOMPF8v8Vk1W4AfqaXViY4yjZxqU7HCjKZPbHIv+dOGI4NrwhDoJ0m5mllB9haMuU7fNORn6qDHhjyeJp1ubxAlhE2ZJJSFiY4JVPMRrBOM6c+gOx3+bCY8a44hlB0zzglDk4iXzdPIIPyF05GNySMVxeZOdbu+0iZwIkwI4YxohjwCBoQbZAJGTk4OM4pg+AfJ1wbv46yFII0YKWU/lS4ZfyfoQuDk+8DfOQDv5k4wLW0nnOn8lE7jUcAkAlVJ97YH21TW4mZ2LOxZmJZmY5JJOSzE9yTkk1Yb4Q/GenYRQA4aebJGD8iMamIPYeZo+/fP21XVaD2w8EuHUMkEzKezLGxB9NiBg19/g7dfRp/2T/wANWF5O8brW8lgtuhNHPL5TgIYg2CTg69Wnb+r7vfUq5152g4ZCk06ysrydMCMKTkqzZOplGMKfWgqh+Dt19Gn/AGT/AMNH4O3X0af9k/8ADT7/ABjeHf2F5+pF/Oo/GM4d/YXn6kX86gr9c8KmiGZIZEBOAWRlGdzjcf8AeK8pFWc8eEB4PJkAkTREe46sZHs2JH21WKg9drwqaUExxSOAcEqjMM98ZA71u/B26+jT/sn/AIaa3h541WdjYx281tKGjJ80IQh8nOttTqQ2+D37Df0E25d8cLK9uYraOK5V5W0gusYUbE76ZCfT2UFc/wAHbr6NP+yf+Gj8Hbr6NP8Asn/hq13O3O0PDIUmnSV1eTpgRhSc6WbfUy7YU1DPxjeHf2F5+pF/OoK6kVgV7eN8QE9xNMF0CWWSQLnOnW7NpzgZxnHYV5beQKwYgNgg4PY4OcH3Gg9cfAblgGW3mKkAgiNyCDuCCBuK+vwduvo0/wCyf+GnxD8Iuw0jNvdg4GQFjIBxuAeqMge3A7dh2pl3PFo4kjaU9LqOiANgnW+AsZ0kjOTjYkZ9aCmE9uyEqylWHcMMEfWDuKLW3aR1RFLO7BVUd2JIAUe8kgU8PhD8pLoivkXzAiKXA7g5McjH2g5TJ76lG2KR1vOyMGRirKQVYEgqQchgR2IODmgtZydaf0VwtBeyhWRWeQs2cHBbpqe7lUXAAz8nAyMVVA1IOaOebziIiF1KJOiGC4VV3YgszaQMnZR9Sjbckx80Bqr6jQsQACSTgAdyfQD2mvkU9fAmLhccWszwtfO26uAGjAJAWEuAd9W5U77D5tBr8L/BIYFxxGM5z5LZvd86YevuTtjvnOKd6oMYAAHurK1mgrf8IbifU4jHEC2IYF2J8up2ZyyjPqugE4HyfcKVlS3xWuhJxe8IbWBLpBznGkKpA+ogiolQS/wk/PFn+lP7j03PhGKf6Og27XS/5U1KPwk/PFn+lP7j1ZDnfjFhbwK3EFRoWkCgPF1V14ZgdOk4OA2+KCrXJ3ABe3sFsWKCV9JYDJAwWOAfXArr+JvJC8Lu1hSQyI8QkUt8rcspDYAA3U9s7Yp08uc18uy3USWkMC3DNiMrZ6GBwezdMads75pffCNP/iEH90H+bNQdXxN8T7O84QkSSariXou6KraYyDl1YtjGGBAG53B7HNJI0E1igKl/hL+eLP8ASn9x6iFS/wAJfzxZ/pT+49A2/hHfm6D+9D/KmqutWK+Ed+boP70P8qaq60BRRWRQTbwd4B8a4pCCuUhPWfbI8mCudxjz6f8A9qa/CK5lBe3s0O6ZmkxjYsNMQznIIHUJH+8p+rteAvLa21lLezaVM2cO2Bpijzk5I8oLamO+CEU+lJTnDj5vb2e4OcSSEqD3CDZARkgEKBnB75oLG8MkTjnBAJANc0RViRssybdQbD54DbehxVXbu2eN2R1KujFWU9wVJBU+8EEfZTg+DtzNommsmO0o6sfuZBhxsPVdJ3O3T7ZNcTx55dMHEjMAdFygcH01rhHX9w4/3xQLSiskVigyKmcHOcdxZ3EN7HFJMIQYLloybkuHTCPKNyukvux9AKhdSfw24D8c4lbxYUr1A7hgCpRDrZSp2YEDGPf2NBanlm0eKzt45Bh44IkcZzhljVWGR33B3rp18qa+qCl3MV6s13cSqCFknlcA9wGdmAOCRnB9Ca5tZJoFBLvCT88Wf6U/uPTb+Eb+boP70P8AKmqK+HXhPxK24ha3M0CpGj6m/KIWAKsMFQc5ye1MLxk5SueIWcUVsgd0uA5BYLt05Fzlj7WFBW7l/jclncxXEWnXE2pdQyvYjBH1E17+cecZ+JziafSGVAiqgwoAyds5O5JO5PepB/oK4v8A2Ef7aP8A61n/AEF8Y/sI/wBtH/FQezm3wkSz4TFeiWQysITJG6hQOoN1UYyCrEDzH0Palmas947fmeX9LF++KrBQFS/wl/PFn+lP7j19cB8KeJXkCzwQqY3zpLOqk4OM4Yg4z61MPD/wi4na8Rtp5okWOOTLESoSBpYdgcnuKCU/CO/N0H96H+VNVdatF4y8pXPELOKK2QO6zhyCwUadEi5yx9rDak7/AKC+L/2Ef7aP/rQL+vZwfhj3M8cEfy5XVFznALEDJwCcDucDsDXxf2LQyvE4AeN2RgCCAykqwBGx3B3pz+EvhNd218tzeQhFSMtHh1J6hwoDBTkYUv8AaKBhcb5is+BWUCSBmRQsSIgTW+lfM5UlR72PbLe0iox+MRwz6Pd/qRfzq0+MvIXEuIzwm3WN4YkYBTIFYMxUszagO4CjYt8jO2aQ3F+FS20zwTLpkjbSwyDg+4jYj1z76B/r8Ijhuf8AUXY/4Iv5tdbxW4WvEODNLFhtCLcxk5HlC6mIzjBMZOx/xqv3KvJN3xEuLWIP0wpcllUDVnSMse50t9xqyvhnw+9gsEgvVAkiJRCGDZjABXJBPbJX6lFBUs1ip54g+Flzw9pZgmbMS6UfUpYK3yAwzkf1cnufZmoIaAFOv4N/Az1Lq6OoAKkK9tLFj1H9+VCx/r0lBVqPBfhHQ4TBkYaXVKfLpPmJ06vVvKBhvZj0oJyKzQKKCjlZBrFFA0eH/CF4jHGqPHbysBjWysGb3toYDP1CvR+Mff8A0a1+6T+ZSmooGz+Mff8A0a1+6T+ZR+Mff/RrX7pP5lKaignPOvi5ecThWGVIoow+oiMN5yPk6izHYbnA9fqFQc1iigYHKnjTfWECwKsMsaDCCRTlBkkgFGGe/rnGK7P4x9/9Gtfuk/mUpqKBs/jH3/0a1+6T+ZWu4+EVxBlIWG2Rj2YK5I+oM5B+2lVRQeniF+00skr41yOztgYGWJZsD0GSaY3DvhB8SjQK6QTEfPdWDdgN9DKD2znHqaWFFA15fhGcQIIEFqpIIBAkJHvAL4P20t+Ocalu7iS4mIMkhyxAwM4A2A7bAV4KKCS8l8/XXDJGe3KESaQ6OuVbTnTnGCCNTbgj5VTT8Y6/+jWv3SfzKU1FBOecPF+94jCYJVhjiOklUU5JU6gdTMSPTt7Kg5rFFB7+B8LNxcwwA6erKkecZxqYLqxkZxnOMjtVzbO1WJFjRQqIoVQPRVAVRv7AAKqz4OQhuM2uc7M7faEerWCgzRRRQf/Z"/>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051" name="Picture 3" descr="E:\pictures\naamlo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04664"/>
            <a:ext cx="18288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893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 Setting the stage</a:t>
            </a:r>
            <a:endParaRPr lang="nl-BE" dirty="0"/>
          </a:p>
        </p:txBody>
      </p:sp>
      <p:sp>
        <p:nvSpPr>
          <p:cNvPr id="3" name="Tijdelijke aanduiding voor tekst 2"/>
          <p:cNvSpPr>
            <a:spLocks noGrp="1"/>
          </p:cNvSpPr>
          <p:nvPr>
            <p:ph type="body" idx="1"/>
          </p:nvPr>
        </p:nvSpPr>
        <p:spPr/>
        <p:txBody>
          <a:bodyPr/>
          <a:lstStyle/>
          <a:p>
            <a:endParaRPr lang="nl-BE"/>
          </a:p>
        </p:txBody>
      </p:sp>
    </p:spTree>
    <p:extLst>
      <p:ext uri="{BB962C8B-B14F-4D97-AF65-F5344CB8AC3E}">
        <p14:creationId xmlns:p14="http://schemas.microsoft.com/office/powerpoint/2010/main" val="3934561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 The </a:t>
            </a:r>
            <a:r>
              <a:rPr lang="nl-BE" dirty="0" err="1" smtClean="0"/>
              <a:t>EC’s</a:t>
            </a:r>
            <a:r>
              <a:rPr lang="nl-BE" dirty="0" smtClean="0"/>
              <a:t> </a:t>
            </a:r>
            <a:r>
              <a:rPr lang="nl-BE" dirty="0" err="1" smtClean="0"/>
              <a:t>Proposal</a:t>
            </a:r>
            <a:r>
              <a:rPr lang="nl-BE" dirty="0" smtClean="0"/>
              <a:t> </a:t>
            </a:r>
            <a:endParaRPr lang="nl-BE" dirty="0"/>
          </a:p>
        </p:txBody>
      </p:sp>
      <p:sp>
        <p:nvSpPr>
          <p:cNvPr id="3" name="Tijdelijke aanduiding voor inhoud 2"/>
          <p:cNvSpPr>
            <a:spLocks noGrp="1"/>
          </p:cNvSpPr>
          <p:nvPr>
            <p:ph idx="1"/>
          </p:nvPr>
        </p:nvSpPr>
        <p:spPr/>
        <p:txBody>
          <a:bodyPr>
            <a:normAutofit/>
          </a:bodyPr>
          <a:lstStyle/>
          <a:p>
            <a:endParaRPr lang="en-US" sz="2800" dirty="0" smtClean="0"/>
          </a:p>
          <a:p>
            <a:pPr marL="0" indent="0">
              <a:buNone/>
            </a:pPr>
            <a:endParaRPr lang="en-US" sz="2800" dirty="0"/>
          </a:p>
          <a:p>
            <a:pPr marL="0" indent="0">
              <a:buNone/>
            </a:pPr>
            <a:endParaRPr lang="nl-BE" dirty="0" smtClean="0"/>
          </a:p>
          <a:p>
            <a:r>
              <a:rPr lang="en-US" b="1" dirty="0" smtClean="0"/>
              <a:t>amendment </a:t>
            </a:r>
            <a:r>
              <a:rPr lang="en-US" b="1" dirty="0"/>
              <a:t>of Annex </a:t>
            </a:r>
            <a:r>
              <a:rPr lang="en-US" b="1" dirty="0" smtClean="0"/>
              <a:t>III</a:t>
            </a:r>
            <a:r>
              <a:rPr lang="en-US" dirty="0" smtClean="0"/>
              <a:t>: </a:t>
            </a:r>
            <a:r>
              <a:rPr lang="en-US" dirty="0"/>
              <a:t>clarify existing criteria (</a:t>
            </a:r>
            <a:r>
              <a:rPr lang="en-US" dirty="0" err="1"/>
              <a:t>eg</a:t>
            </a:r>
            <a:r>
              <a:rPr lang="en-US" dirty="0"/>
              <a:t> cumulative effects) and include additional ones (new environmental issues</a:t>
            </a:r>
            <a:r>
              <a:rPr lang="en-US" dirty="0" smtClean="0"/>
              <a:t>)</a:t>
            </a:r>
          </a:p>
          <a:p>
            <a:r>
              <a:rPr lang="en-US" dirty="0" smtClean="0"/>
              <a:t>Art. 12a: The Commission shall be empowered to adopt </a:t>
            </a:r>
            <a:r>
              <a:rPr lang="en-US" b="1" dirty="0" smtClean="0"/>
              <a:t>delegated acts</a:t>
            </a:r>
            <a:r>
              <a:rPr lang="en-US" dirty="0" smtClean="0"/>
              <a:t>, (…), concerning the </a:t>
            </a:r>
            <a:r>
              <a:rPr lang="en-US" b="1" dirty="0" smtClean="0"/>
              <a:t>selection criteria listed in Annex III </a:t>
            </a:r>
            <a:r>
              <a:rPr lang="en-US" dirty="0" smtClean="0"/>
              <a:t>and the information referred to in Annexes II.A and IV, in order to adapt them to scientific and technical progress (</a:t>
            </a:r>
            <a:r>
              <a:rPr lang="en-US" u="sng" dirty="0" smtClean="0"/>
              <a:t>EU thresholds</a:t>
            </a:r>
            <a:r>
              <a:rPr lang="en-US" dirty="0" smtClean="0"/>
              <a:t>?)</a:t>
            </a:r>
          </a:p>
          <a:p>
            <a:endParaRPr lang="nl-BE" dirty="0" smtClean="0"/>
          </a:p>
        </p:txBody>
      </p:sp>
      <p:sp>
        <p:nvSpPr>
          <p:cNvPr id="4" name="Rechthoek 3"/>
          <p:cNvSpPr/>
          <p:nvPr/>
        </p:nvSpPr>
        <p:spPr>
          <a:xfrm>
            <a:off x="611560" y="1628800"/>
            <a:ext cx="482453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II. </a:t>
            </a:r>
            <a:r>
              <a:rPr lang="nl-BE" b="1" dirty="0" err="1" smtClean="0"/>
              <a:t>Specification</a:t>
            </a:r>
            <a:r>
              <a:rPr lang="nl-BE" b="1" dirty="0" smtClean="0"/>
              <a:t> of the Annex III-criteria</a:t>
            </a:r>
            <a:endParaRPr lang="nl-BE" b="1" dirty="0"/>
          </a:p>
        </p:txBody>
      </p:sp>
      <p:pic>
        <p:nvPicPr>
          <p:cNvPr id="3074" name="Picture 2" descr="http://t3.gstatic.com/images?q=tbn:ANd9GcSR0X3Lj8bm8o8T7XTJRv3WfYmaRguG75TN2GJLmz_e7OFaRJ4W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85005"/>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120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 The </a:t>
            </a:r>
            <a:r>
              <a:rPr lang="nl-BE" dirty="0" err="1" smtClean="0"/>
              <a:t>EC’s</a:t>
            </a:r>
            <a:r>
              <a:rPr lang="nl-BE" dirty="0" smtClean="0"/>
              <a:t> </a:t>
            </a:r>
            <a:r>
              <a:rPr lang="nl-BE" dirty="0" err="1" smtClean="0"/>
              <a:t>Proposal</a:t>
            </a:r>
            <a:r>
              <a:rPr lang="nl-BE" dirty="0" smtClean="0"/>
              <a:t> </a:t>
            </a:r>
            <a:endParaRPr lang="nl-BE" dirty="0"/>
          </a:p>
        </p:txBody>
      </p:sp>
      <p:sp>
        <p:nvSpPr>
          <p:cNvPr id="3" name="Tijdelijke aanduiding voor inhoud 2"/>
          <p:cNvSpPr>
            <a:spLocks noGrp="1"/>
          </p:cNvSpPr>
          <p:nvPr>
            <p:ph idx="1"/>
          </p:nvPr>
        </p:nvSpPr>
        <p:spPr>
          <a:xfrm>
            <a:off x="457200" y="1600200"/>
            <a:ext cx="8229600" cy="5069160"/>
          </a:xfrm>
        </p:spPr>
        <p:txBody>
          <a:bodyPr>
            <a:normAutofit/>
          </a:bodyPr>
          <a:lstStyle/>
          <a:p>
            <a:endParaRPr lang="en-US" sz="2800" dirty="0" smtClean="0"/>
          </a:p>
          <a:p>
            <a:pPr marL="0" indent="0">
              <a:buNone/>
            </a:pPr>
            <a:endParaRPr lang="en-US" sz="2800" dirty="0"/>
          </a:p>
          <a:p>
            <a:pPr marL="0" indent="0">
              <a:buNone/>
            </a:pPr>
            <a:endParaRPr lang="nl-BE" dirty="0" smtClean="0"/>
          </a:p>
          <a:p>
            <a:r>
              <a:rPr lang="nl-BE" dirty="0" smtClean="0"/>
              <a:t>Art. 4 (5): The CA </a:t>
            </a:r>
            <a:r>
              <a:rPr lang="nl-BE" dirty="0" err="1" smtClean="0"/>
              <a:t>shall</a:t>
            </a:r>
            <a:r>
              <a:rPr lang="nl-BE" dirty="0" smtClean="0"/>
              <a:t> make </a:t>
            </a:r>
            <a:r>
              <a:rPr lang="nl-BE" dirty="0" err="1" smtClean="0"/>
              <a:t>its</a:t>
            </a:r>
            <a:r>
              <a:rPr lang="nl-BE" dirty="0" smtClean="0"/>
              <a:t> </a:t>
            </a:r>
            <a:r>
              <a:rPr lang="nl-BE" dirty="0" err="1" smtClean="0"/>
              <a:t>decision</a:t>
            </a:r>
            <a:r>
              <a:rPr lang="nl-BE" dirty="0" smtClean="0"/>
              <a:t> </a:t>
            </a:r>
            <a:r>
              <a:rPr lang="nl-BE" dirty="0" err="1" smtClean="0"/>
              <a:t>pursuant</a:t>
            </a:r>
            <a:r>
              <a:rPr lang="nl-BE" dirty="0" smtClean="0"/>
              <a:t> </a:t>
            </a:r>
            <a:r>
              <a:rPr lang="nl-BE" dirty="0" err="1" smtClean="0"/>
              <a:t>to</a:t>
            </a:r>
            <a:r>
              <a:rPr lang="nl-BE" dirty="0" smtClean="0"/>
              <a:t> par. 2, on the basis of the </a:t>
            </a:r>
            <a:r>
              <a:rPr lang="nl-BE" b="1" dirty="0" smtClean="0"/>
              <a:t>information </a:t>
            </a:r>
            <a:r>
              <a:rPr lang="nl-BE" b="1" dirty="0" err="1" smtClean="0"/>
              <a:t>provided</a:t>
            </a:r>
            <a:r>
              <a:rPr lang="nl-BE" b="1" dirty="0" smtClean="0"/>
              <a:t> </a:t>
            </a:r>
            <a:r>
              <a:rPr lang="nl-BE" b="1" dirty="0" err="1" smtClean="0"/>
              <a:t>by</a:t>
            </a:r>
            <a:r>
              <a:rPr lang="nl-BE" b="1" dirty="0" smtClean="0"/>
              <a:t> the </a:t>
            </a:r>
            <a:r>
              <a:rPr lang="nl-BE" b="1" dirty="0" err="1" smtClean="0"/>
              <a:t>developer</a:t>
            </a:r>
            <a:r>
              <a:rPr lang="nl-BE" b="1" dirty="0" smtClean="0"/>
              <a:t> </a:t>
            </a:r>
            <a:r>
              <a:rPr lang="nl-BE" dirty="0" err="1" smtClean="0"/>
              <a:t>and</a:t>
            </a:r>
            <a:r>
              <a:rPr lang="nl-BE" dirty="0" smtClean="0"/>
              <a:t> </a:t>
            </a:r>
            <a:r>
              <a:rPr lang="nl-BE" dirty="0" err="1" smtClean="0"/>
              <a:t>taking</a:t>
            </a:r>
            <a:r>
              <a:rPr lang="nl-BE" dirty="0" smtClean="0"/>
              <a:t> </a:t>
            </a:r>
            <a:r>
              <a:rPr lang="nl-BE" dirty="0" err="1" smtClean="0"/>
              <a:t>into</a:t>
            </a:r>
            <a:r>
              <a:rPr lang="nl-BE" dirty="0" smtClean="0"/>
              <a:t> account, </a:t>
            </a:r>
            <a:r>
              <a:rPr lang="nl-BE" dirty="0" err="1" smtClean="0"/>
              <a:t>where</a:t>
            </a:r>
            <a:r>
              <a:rPr lang="nl-BE" dirty="0" smtClean="0"/>
              <a:t> relevant, the </a:t>
            </a:r>
            <a:r>
              <a:rPr lang="nl-BE" dirty="0" err="1" smtClean="0"/>
              <a:t>results</a:t>
            </a:r>
            <a:r>
              <a:rPr lang="nl-BE" dirty="0" smtClean="0"/>
              <a:t> of </a:t>
            </a:r>
            <a:r>
              <a:rPr lang="nl-BE" b="1" dirty="0" smtClean="0"/>
              <a:t>studies (…) </a:t>
            </a:r>
            <a:r>
              <a:rPr lang="nl-BE" b="1" dirty="0" err="1" smtClean="0"/>
              <a:t>arising</a:t>
            </a:r>
            <a:r>
              <a:rPr lang="nl-BE" b="1" dirty="0" smtClean="0"/>
              <a:t> </a:t>
            </a:r>
            <a:r>
              <a:rPr lang="nl-BE" b="1" dirty="0" err="1" smtClean="0"/>
              <a:t>from</a:t>
            </a:r>
            <a:r>
              <a:rPr lang="nl-BE" b="1" dirty="0" smtClean="0"/>
              <a:t> </a:t>
            </a:r>
            <a:r>
              <a:rPr lang="nl-BE" b="1" dirty="0" err="1" smtClean="0"/>
              <a:t>other</a:t>
            </a:r>
            <a:r>
              <a:rPr lang="nl-BE" b="1" dirty="0" smtClean="0"/>
              <a:t> Union </a:t>
            </a:r>
            <a:r>
              <a:rPr lang="nl-BE" b="1" dirty="0" err="1" smtClean="0"/>
              <a:t>legislation</a:t>
            </a:r>
            <a:r>
              <a:rPr lang="nl-BE" dirty="0" smtClean="0"/>
              <a:t>. The </a:t>
            </a:r>
            <a:r>
              <a:rPr lang="nl-BE" dirty="0" err="1" smtClean="0"/>
              <a:t>decision</a:t>
            </a:r>
            <a:r>
              <a:rPr lang="nl-BE" dirty="0" smtClean="0"/>
              <a:t> </a:t>
            </a:r>
            <a:r>
              <a:rPr lang="nl-BE" dirty="0" err="1" smtClean="0"/>
              <a:t>pursuant</a:t>
            </a:r>
            <a:r>
              <a:rPr lang="nl-BE" dirty="0" smtClean="0"/>
              <a:t> </a:t>
            </a:r>
            <a:r>
              <a:rPr lang="nl-BE" dirty="0" err="1" smtClean="0"/>
              <a:t>to</a:t>
            </a:r>
            <a:r>
              <a:rPr lang="nl-BE" dirty="0" smtClean="0"/>
              <a:t> par. 2 </a:t>
            </a:r>
            <a:r>
              <a:rPr lang="nl-BE" dirty="0" err="1" smtClean="0"/>
              <a:t>shall</a:t>
            </a:r>
            <a:r>
              <a:rPr lang="nl-BE" dirty="0" smtClean="0"/>
              <a:t>:</a:t>
            </a:r>
          </a:p>
          <a:p>
            <a:pPr marL="731520" lvl="1" indent="-457200">
              <a:buAutoNum type="alphaLcParenBoth"/>
            </a:pPr>
            <a:r>
              <a:rPr lang="nl-BE" dirty="0"/>
              <a:t>s</a:t>
            </a:r>
            <a:r>
              <a:rPr lang="nl-BE" dirty="0" smtClean="0"/>
              <a:t>tate </a:t>
            </a:r>
            <a:r>
              <a:rPr lang="nl-BE" dirty="0" err="1" smtClean="0"/>
              <a:t>how</a:t>
            </a:r>
            <a:r>
              <a:rPr lang="nl-BE" dirty="0" smtClean="0"/>
              <a:t> the </a:t>
            </a:r>
            <a:r>
              <a:rPr lang="nl-BE" u="sng" dirty="0" smtClean="0"/>
              <a:t>criteria in Annex III</a:t>
            </a:r>
            <a:r>
              <a:rPr lang="nl-BE" dirty="0" smtClean="0"/>
              <a:t> have been taken </a:t>
            </a:r>
            <a:r>
              <a:rPr lang="nl-BE" dirty="0" err="1" smtClean="0"/>
              <a:t>into</a:t>
            </a:r>
            <a:r>
              <a:rPr lang="nl-BE" dirty="0" smtClean="0"/>
              <a:t> account;</a:t>
            </a:r>
          </a:p>
          <a:p>
            <a:pPr marL="731520" lvl="1" indent="-457200">
              <a:buAutoNum type="alphaLcParenBoth"/>
            </a:pPr>
            <a:r>
              <a:rPr lang="nl-BE" dirty="0" err="1"/>
              <a:t>i</a:t>
            </a:r>
            <a:r>
              <a:rPr lang="nl-BE" dirty="0" err="1" smtClean="0"/>
              <a:t>nclude</a:t>
            </a:r>
            <a:r>
              <a:rPr lang="nl-BE" dirty="0" smtClean="0"/>
              <a:t> the </a:t>
            </a:r>
            <a:r>
              <a:rPr lang="nl-BE" u="sng" dirty="0" err="1" smtClean="0"/>
              <a:t>reasons</a:t>
            </a:r>
            <a:r>
              <a:rPr lang="nl-BE" u="sng" dirty="0" smtClean="0"/>
              <a:t> </a:t>
            </a:r>
            <a:r>
              <a:rPr lang="nl-BE" u="sng" dirty="0" err="1" smtClean="0"/>
              <a:t>for</a:t>
            </a:r>
            <a:r>
              <a:rPr lang="nl-BE" u="sng" dirty="0" smtClean="0"/>
              <a:t> </a:t>
            </a:r>
            <a:r>
              <a:rPr lang="nl-BE" u="sng" dirty="0" err="1" smtClean="0"/>
              <a:t>requiring</a:t>
            </a:r>
            <a:r>
              <a:rPr lang="nl-BE" u="sng" dirty="0" smtClean="0"/>
              <a:t> or </a:t>
            </a:r>
            <a:r>
              <a:rPr lang="nl-BE" u="sng" dirty="0" err="1" smtClean="0"/>
              <a:t>not</a:t>
            </a:r>
            <a:r>
              <a:rPr lang="nl-BE" u="sng" dirty="0" smtClean="0"/>
              <a:t> </a:t>
            </a:r>
            <a:r>
              <a:rPr lang="nl-BE" u="sng" dirty="0" err="1" smtClean="0"/>
              <a:t>requiring</a:t>
            </a:r>
            <a:r>
              <a:rPr lang="nl-BE" u="sng" dirty="0" smtClean="0"/>
              <a:t> </a:t>
            </a:r>
            <a:r>
              <a:rPr lang="nl-BE" u="sng" dirty="0" err="1" smtClean="0"/>
              <a:t>an</a:t>
            </a:r>
            <a:r>
              <a:rPr lang="nl-BE" u="sng" dirty="0" smtClean="0"/>
              <a:t> EIA</a:t>
            </a:r>
          </a:p>
          <a:p>
            <a:pPr marL="731520" lvl="1" indent="-457200">
              <a:buAutoNum type="alphaLcParenBoth"/>
            </a:pPr>
            <a:r>
              <a:rPr lang="nl-BE" dirty="0" err="1" smtClean="0"/>
              <a:t>include</a:t>
            </a:r>
            <a:r>
              <a:rPr lang="nl-BE" dirty="0" smtClean="0"/>
              <a:t> a </a:t>
            </a:r>
            <a:r>
              <a:rPr lang="nl-BE" dirty="0" err="1" smtClean="0"/>
              <a:t>description</a:t>
            </a:r>
            <a:r>
              <a:rPr lang="nl-BE" dirty="0" smtClean="0"/>
              <a:t> of </a:t>
            </a:r>
            <a:r>
              <a:rPr lang="nl-BE" u="sng" dirty="0" err="1" smtClean="0"/>
              <a:t>mitigating</a:t>
            </a:r>
            <a:r>
              <a:rPr lang="nl-BE" u="sng" dirty="0" smtClean="0"/>
              <a:t> </a:t>
            </a:r>
            <a:r>
              <a:rPr lang="nl-BE" u="sng" dirty="0" err="1" smtClean="0"/>
              <a:t>measures</a:t>
            </a:r>
            <a:r>
              <a:rPr lang="nl-BE" dirty="0" smtClean="0"/>
              <a:t>, </a:t>
            </a:r>
            <a:r>
              <a:rPr lang="nl-BE" dirty="0" err="1" smtClean="0"/>
              <a:t>if</a:t>
            </a:r>
            <a:r>
              <a:rPr lang="nl-BE" dirty="0" smtClean="0"/>
              <a:t> no EIA is </a:t>
            </a:r>
            <a:r>
              <a:rPr lang="nl-BE" dirty="0" err="1" smtClean="0"/>
              <a:t>needed</a:t>
            </a:r>
            <a:endParaRPr lang="nl-BE" dirty="0" smtClean="0"/>
          </a:p>
          <a:p>
            <a:pPr marL="731520" lvl="1" indent="-457200">
              <a:buAutoNum type="alphaLcParenBoth"/>
            </a:pPr>
            <a:r>
              <a:rPr lang="nl-BE" dirty="0" err="1" smtClean="0"/>
              <a:t>be</a:t>
            </a:r>
            <a:r>
              <a:rPr lang="nl-BE" dirty="0" smtClean="0"/>
              <a:t> made </a:t>
            </a:r>
            <a:r>
              <a:rPr lang="nl-BE" u="sng" dirty="0" err="1" smtClean="0"/>
              <a:t>available</a:t>
            </a:r>
            <a:r>
              <a:rPr lang="nl-BE" u="sng" dirty="0" smtClean="0"/>
              <a:t> </a:t>
            </a:r>
            <a:r>
              <a:rPr lang="nl-BE" u="sng" dirty="0" err="1" smtClean="0"/>
              <a:t>to</a:t>
            </a:r>
            <a:r>
              <a:rPr lang="nl-BE" u="sng" dirty="0" smtClean="0"/>
              <a:t> the public</a:t>
            </a:r>
          </a:p>
          <a:p>
            <a:pPr marL="731520" lvl="1" indent="-457200">
              <a:buAutoNum type="alphaLcParenBoth"/>
            </a:pPr>
            <a:endParaRPr lang="nl-BE" dirty="0" smtClean="0"/>
          </a:p>
          <a:p>
            <a:pPr marL="731520" lvl="1" indent="-457200">
              <a:buAutoNum type="alphaLcParenBoth"/>
            </a:pPr>
            <a:endParaRPr lang="nl-BE" dirty="0" smtClean="0"/>
          </a:p>
          <a:p>
            <a:pPr lvl="1"/>
            <a:endParaRPr lang="nl-BE" dirty="0" smtClean="0"/>
          </a:p>
        </p:txBody>
      </p:sp>
      <p:sp>
        <p:nvSpPr>
          <p:cNvPr id="4" name="Rechthoek 3"/>
          <p:cNvSpPr/>
          <p:nvPr/>
        </p:nvSpPr>
        <p:spPr>
          <a:xfrm>
            <a:off x="611560" y="1628800"/>
            <a:ext cx="482453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III.</a:t>
            </a:r>
            <a:r>
              <a:rPr lang="en-US" b="1" dirty="0"/>
              <a:t> </a:t>
            </a:r>
            <a:r>
              <a:rPr lang="en-US" b="1" dirty="0" smtClean="0"/>
              <a:t>The content </a:t>
            </a:r>
            <a:r>
              <a:rPr lang="en-US" b="1" dirty="0"/>
              <a:t>of the screening decision</a:t>
            </a:r>
            <a:r>
              <a:rPr lang="nl-BE" b="1" dirty="0" smtClean="0"/>
              <a:t> </a:t>
            </a:r>
            <a:endParaRPr lang="nl-BE" b="1" dirty="0"/>
          </a:p>
        </p:txBody>
      </p:sp>
      <p:sp>
        <p:nvSpPr>
          <p:cNvPr id="5" name="AutoShape 2" descr="data:image/jpeg;base64,/9j/4AAQSkZJRgABAQAAAQABAAD/2wCEAAkGBhQSEBUUEhQVFRUWGBgWGBcYGBgXFxcVGBUVFxQUGBYXGyYeGBokGRYUHy8gJCcpLCwsFR4xNTAqNSYrLCkBCQoKDgwOGg8PGikkHyQsKSksLCwsKSwsKSkqLCksLCwpLCwsKSksLCwpLCwpLCwsKSwpKSkpKSwpLCksLCwsLP/AABEIALoBDgMBIgACEQEDEQH/xAAbAAACAwEBAQAAAAAAAAAAAAADBAECBQYAB//EAEUQAAIBAgQDBQQIBAMHBAMAAAECEQADBBIhMQVBUQYTImFxMoGRoQcUI0JSscHwYnKC0TOSshZDc6LC4fEVNJPSJFNj/8QAGQEAAwEBAQAAAAAAAAAAAAAAAAECAwQF/8QAKBEAAgIBAwUAAQQDAAAAAAAAAAECEQMSITEEEyJBUWEUcZHBMoGh/9oADAMBAAIRAxEAPwD6lcxI3zUEYwczrSD26smH5n4V36UcWpmorc6FeGvlVbdhitDNsg61KSKsXvpOxqmg0ApoLSzpBrRE8Em2IoYkVbvKqLnWqoVo9cWgZaPcvaRQctNIUmgZWpeI86sVqpWqFYKKhjRClRlpisFlqMtFioimIDFRlopWoy0AUioiiRXstAA8teirMwAkkAcySAB6k7Vl4Kzdxk3FutZw+Yqndhe8vZSVNwuwORCQQoAkgTIpOVDSs0oqMtLv2aug/ZYy+oPtC4EvadUZgCp9cw8qre7I5lKti8WQwhvGkMp9pdLegI00jep1/gdL6LHjyMSLKXcQVME2klAeY7xiEJ8gTVX46qf49m/YH47iSnvdGYL6mBXTWcKqKFQBVUAKoEBQNAABsKsbXLl+fl6UtTDY5deNG4T9XsXb6gkd4mQWyRuEZ2GeNpWR50zgOIrdzABkdCA9t1KuhO0joRswkGt23hgqhVAUAQABAA6ADQDyrM4n2eN28l1LzWXVDbYqqMXQsGAOcECCDBg+0aFJjpERXitL3eA4pNbWK7w/gv20yny7y0FZPWDSdntRYiLtxLNxSUe3cYBkdTBBOxE7HmCDVqa9k6WaeWoIq1q4GUMpDKdQVIYEdQRoatFUIFlr0UQrUZaYHYYi2OUCs8OZq7OapFcqVFuSY0mM61N2+DSkV4rRpQKZLXahFB3qMtRFOhWXu4YRpS8UwW0qp2ppsbSYDLUFaNloN+8qRJ32ABJJ8lGpqrIIK1UigXLD3NT4IIKLM+JTILkb7RlG08zsbDMSDmIJzMNBAEHQa7+vOojljJ0i5QcVbJK1UrVlvoWKhlLDdQwLD1EyKvkrSyABWq5aYKVUrTsABWoy0YrVctMAYTWKy8Dbv4uXt3O4sBiqMEV7t3KSrP4/DbTMCBoScs6TRcRhjfxdvDM7pb7p7zZGKPdyuiC2HGqqM2Zo1OldNguHpZtrbtrlRBlVd4HqdaylO3SLSpHPYfseC5fFv9aI0ti5bVUQakk218LXCT7RG0QBW5bwwVQqgKBoAAAAOgA0FOd3Xu7qLC2K93Xu7pru693dOxCvd17u6ZyVjY/tbhbLlHuEsPayqXCnoSNJ8tYosdGh3de7us632xwTCRibceeZf9QFM2+0OFYSMTYI/wCIv96VhTGO6qDYGug130Gvr1qo4vYie/sx1723/wDanEAIkajqII+IosNzlMZ2auW7xuYJbCq6/aWmLojODpcTIpCtEqdIOnSh4LGl2a3cQ2ryQXtsQdG9l0YaOhgww6QYNdhkrn+0XB7zXrWIw623a3buW3tsxRnVmRhlaCsgqdGgeI604y0hyCivZaFgMat5MygiCUZWEOjqYdHHJgfzHWmIrosjg3itRkphrJG4qhrCyQWSvZaLFRloAFlqCtGyV7LQAHLVStHK1GWnYWLXnyqzHZQWPuBMfKkcPh2Zt4YgNcudBytpIgazHIBZgk1pYmxmRl/ErL8VI/WkuHYh2DZANShJafDNsFtJEmREedcXWTcYbHf0MFKe4c8JUey1wHrnLfFWkEVnXrTXLd1A3du6vbzD7l3IVDr7irD0FbwrI4ge7bvHZAukmQsqDvlP3l6jdSegrz+mzOM/I9LqcClDxRyw7NXGs2bC8Pw2GuW2QnGpdl/AwLOgCh2ZwCIckeI71o8Xe02Ot2cZffD4RrZZSrm0t2/nINp7wgqAkECRM76V0yMGEqQRyIMg+hGlVvYYOMrKrqd1YBgfUHQ17GhJNI8XuNytnLcWsYPD38OOG4lnuvdRbmHW+2IttYP+LccMzd0VXUNI10gzT5xt+/eezgrK3GtEC7duuUs22IBCeEFneCCQNp3rZwXAltyLVu3bB3yKqfHKBNZtmzi8Bfu3MKlvEWb797css/dOt0qqtct3CCCGCrKsNxoajeEaizTaUvJFMVw7illS72MNiFGrLh3uLdgb5RdGVz5SKLw7GpftJdtmUcSJ0O8EEHYgyCORFGxXbDH3Fy2cGlgn/e37yOEn7wt2pLnykUHg/Chh7CWlJbLMsd2ZmLOxjaWZj5TWmJzb8jPNoS8TmOzXaSyiDEvZu3cU4YtcJXwjMfsbQLeBAABAAJgzW8PpDtRJs3QfW3AHUnN+lfPOLXQ2MxDWRlTvGQKCcrOhi7dKwYzNOgjadSa9ZvMxBkZTO8gctATpXLLJJNpHZHDCUU2fQX+kO3ytE+txR+hqLX0gK3+6A9boB+ASvntu6cvhIOYxvtHLeh3MSq5gcza8iPcDPOo7kyuxA+j3e3wAkWVb0vD4xkrk+0uOu4y6GZltqBCWzmYAczIWGdjz2AgDnWE2IZtQjldCIEnz5cqMmIB3W4dNwJ58z1pqcxrFBFm7POY1QxJ2YT7oqbvB9ILpHLRoEdNKEeJI93JLKwBMsQAco1BGtKvxZSYMxziRr0UNykfOq7k/pWiHwevcOhcoZDpOXUTr6RQw7E7GTsBAUdZOkjypJeLCSIciNSBJHxNNf+sW+7IHebkawNfjS7k/oaIlreHhQIXY85010JC+tEwt82yCjG2T+BnWPUCAdTSa8WGVl8WigiVUkTsQQYmsu9xHM0hWAEAwY0OgPwFHcn9Foj8Oz/2zxSAlcQ7EbBgjA+XiGp3507b7d4rIWLjMOXdplIMco8R8ga4pby5xCuAN4E6nQDKTHTaKtmUlSpaJ1BC/dksS07ajl0o1S+i7cPh33ZHF3L7Yq/cy/aXVAyjKCbVsW3YD1AE88tdFFcf2CuZr+J7ue7K22adR3xLf8xTKT7q7TLXfidwR52VVNo7FLUHUVL2FO4FB+teVUbF9K46ZvcQjYBPSlruB/CZo31wdKgXZ2NWtSJajITa0RuKLZwDONDHmaKzcqbF9Qo1iiU36BY42ZDJBIO40qKniGLXNK71CN5Vom6IeNIXxSk5VDZcxIJGjZQpMKeROmvrSeEwFsWgxARlBzOGKmVkM5eecTrNaeJw4IgyNiCNCCNmB5GsjEFrToC5Nu4xUjKsgvyzAcyfz8q5Org5xtejs6OUcc2n7CcMtrdti4W7wsTluBjBXMQpTKYAgDal8Ji0YXFBDXxpcB9oFiy21Omi6HQcpPPXQ4ZbCoUUABHdQBoAM0gRy0IoF7Dg3+YJUMcpIPg05fzL8K8rHHVNRPVm9MHIOuEh1KdIaPvAAAMR1BjXzIph7JAnmNYpjBoAojfmSZPxr1++vM172p8HhKCQNb5I6UvfvHlQsRjgOVBw+JUnarUfYSlRC4mWijhaMADqIr0Vojlm7PjnafC3cHi7is2S1cuNctPlXKwdi7IWI9sMSIMaRFCwJxAjMgYHc5QABuGBHlX1/imA76zctmPGjKMwBALKVDQehNfCUwTqGS44tungZDIKsoAIPqBIPQiuPLDS7O/p8mpU/RvJhr7jVY8mAj49fSow2HxKmNImB4QG/KfOspOHuAcrmRr7TbcwI5a+lQcLdM5C+0SGJjrqayOm6Nm99ZB+8VkjSBprEDSgLexWZWOYge0gMbgcz61k3sJcdhuTPNwIjpPPXyrWwucQDcZhHXN8xpFIdFreIxWp7v+WQBpl5t60F+I4otl7vpP2cyI1JMa+6qveM+JgY9Mo8yIqiXAxIyjlLI7KJGu07HypiomcXGYKwIkQAAZ+HKPnVlOLnMSVG8tbnWTMiPT40W6CVZg1waQYYMAeREwdhFZPeXrb6s7LuvjIbnGnw+FAkahv4oqwZQYj/AHQ1Hw8595pe299NcgiJ0tx4p3IA6UfBriJkMGGUbMDroSCJnrzot98YUlQ4g7gDXbrr/wCKAMS7cvXCYIiNIUASI2EdJnpNbHBLF9fE9q3BBGgBJ0HIHT1AquK4ldSJtuFMQhDlmuGMqiNRJkRHOt7gXBL2JJfGLdsW48FpXyMxJ1ZyBmVYgRIM6mqjFydImU0luaP0eSVxOVctvv8Awjln7te/jyzAV1oSk0wq2rapayoiiFRdAP3151Vb55k16MI0qPNl5Ns64vpFUJo5sjzqrWB1rlTRq4MFFQFoy2JFQ2FO9PUhaGBdiOdeW51FTk11qws9KLRSTLNcToJ9KXuMN6YTDA+Vc/j+MgkrZAYf/sM5CR+BRBcecgdJrOeWONXJmkYSnsjQx+NCqGdgo2HOT0A3J8hWJjuJ95lGTTvLUFjBkXUykKP1NJHFl7hz+0FGSNBkgZiu8EsTOs6Cgoc+Lsp91HVvV8rMPgIP9VcT6iWVuGPim/8ASN+3HClLJy2kv3Z1F3DsGLIwUn2gRKmNjAIIaNJnYDQ8lHxpstJyu7CI9gBVMmJzHcjfy2imL73gSFW2ynYlipXTXMsHN7j7qwuPX/t7CSSykknbRlYH/QT7q48epyuPpN/wejnnGEPL20v5Z0mA4xaueEqUfcqem2ZSNGE1OJdJ0muVvXCHXIYdTmmJCrqGLeR1Ec48qZ4d22s3MSMMVZLvmBlLRJVTOvUHmIr0ul6hZFvyednxaHtwazFT92a8oA2EUjh+12GvXu4tvLieRAkbiTzo/FeJ2sPbD3nyKTAPU+ld+pHPQUXiDtRVx+uorGxHa7DKoK3O9LbLb8TEdT0HrWLifpCBVu7w11rg2QwBE7lgal5oLlkPHZ2v1wdDWbxXg2ExJBv2VdhoHghgOmdSDHlXAj6R8XKsuFTIZB1c69ZjlRG+l3EAEHCWhrAkt+UVLz437M+248DHHuyLWHd8FbW5YuATa1Ny0wABZAzSymJ0Mg1zqWmVtLd//hvaxEEmcw0tnTbaujH0sW2Vc2FcN96HET5A71r4X6QMC5hne2I9t1ISea6VnWOXDNo5JRVNHNcKtq6GcIodXKtne6mRoBg2j4joynUjerngTj2HRBzVQYB98n4mtbE4PDYq413CY+1bdgO8B8SvlEBiuZWVgukg6gbaUjheAX4ZsNdt45fvLbdrLWyeSrcYh121zAzWcoNcG8csa3Mw9lywM6MDIY5J01Gq6x5UnZ7MtmyuzKSdimdJB3VwR866ZLGOJC/Umtn8dy6iqD5wzEjyAoWJuYu0cr4K87fisxctsPxKRqB5MARS0v4Xrh9EcL2Z7sgi6SPw5V1M6mdT7qZewQ6qblsTJyGJYTqROunlWtw3s5fvgvfuvhBACWl7q45GuZ7sggE6AAbQetalvsLh0RmYDEFozPfCOxAmAPDCASdFArSOKTM5dRBbHPdxZGuVB/Fp82pIYm25K2Ee+R7Xcqbir0DMDlnyBJrpR2YwikEYax/kUj4ERXRd8FtAWwixsoAUAeQGgrT9P9ZEuo+I4bh/Abt64jXUexZtOHi4V7y4yHMihUnImaCSTPhiK7DC2gxMn0pZ7pJMnevBvWuiEFBUjCUnPk9fjNvVu+ECAZ57VAEwAJNTdQqYIFaCpHY5yBqDUd6POuPtfSRhiFf63bg8jofQiJFM2PpIwJnPft5f6v7VwOjY6gX6hm8zXy1u3zDHXmS/nw8+Hw5kClZQhdwM2hI136V02B+kbDXWChb0kSItk6j2k9x0zGBVTjoSb4e5EJqbaXp0dMZGw1qi32G4NYl7tfbkqLV8uADlyr7JMBs2fLEg7HlQ7/aN2H2aOp01uZSB18KtJPLlWLz40uUb9qfwd7R3z3QUE/aMEP8ALDFh74j0JrButlUnoCfgNB+lFxGMuXWl4VVMhRrJywWLbxq0CBS2LEgL+JlHunM3yWvK6rIsk/F7Hfgg4R3K3EhbfVWX5jK350rjM1u6LixupUmdHAiDHJgPz8q0rlvMCCJB3oBSZUy6nQyNv6uf5+elR0+fsz1NWuGvqZHV9P8AqMehOns0/jXBof7Y4bLLuEYboZJB5iQCD+5isXD3DexD3Ty2HSRCifJB/wA1cjj8A1hyjSRJCt+Ibif4oOv/AHrpuD2cmHtjXLlBMGJLcjziI26V63VYcXTYdeN/5/8AFyeZ0/UZurzKGWvDd17fFj6P4rnm2X/Kqj8ya53tHwjvVtYi2St1ABmUwcw2J9IIroIgaCAPhSiXFZHQSZdsuSGP3XzdIBbnA5V4sJNO0e3OKlGjhG4JFwXDcYOTJKtBzbmIrV4rw+7ikU38TcbL7MwYB5xzPnT1uLRIcZGGjBh11DLEyCJj4cqXvYgPqpYwSD4T+4rqWSf0856VszP4f2bNpyy3QZGoIgzvPnWklhxIXKQRAOg9R86IgC6ydRyE0HGIXIjOoMjQD460KTb3ZOqPoi1hbgKhRlUc5k+nxmirfvZmzW1yx4ToRPWZrMucBcn/AB2AHUb/AANMXMLfVB3Tq2URExPuO5qnpfspTFzw9muFu7DRuDAE9R5VW/2ezqfCEboDInrpSmKxmLXwsGBOuij8xRP9qWUAOoLCJOx89KbUvRLkvaKJwACJtkkbnmxpu3hsQGP1e6bAIAIBILEGRr0FXXtArOuUkKQSZ67ivHjAZQwOkwOXPWmpT5FcaNE9p+KqVZms3FWPCFALL1JGs+dWbt5jzE4a1pq2jCV5L6+dQuJmYK/9uVVN8jYg011WRbWZvR8HT25xOVD9U1U+MZpzDop3X30hw/triluBsVn7piQbeUQogxlgdYFUXEsTqf0rP7Q4nKiydARI9dta0XU5G0mNqPpHS4T6SrBcrdtvay6gyHB6AgbTSnG/pHYXGGGt27iqAc5zcwCRA6VxSY62SwAk7j+1MYBL7zmART5akVu+pmluR4o07X0i4sjPFlRO2SR8ZmKo30iY245ytatqpA8KA7jUgtNUucEtt7Wb0BgGmsPwiyvsp86wfVv6yVJekBt9v8eBJVLkbeDU76ytev8Ab3HGIW0siT4SSNdiCdK00tqNAIpLD4629xwFEjnG8aH50l1kvyUmn6LXO2eFXa2sxsFHz0prC9psO6AzZXqGB36+lZV3sCjGc2+8SPgKLZ7AWA6Z3IUsoJkwq8yT8h5kVzasT9mqjFujXxNlMSM+HykW/wDEKqwVbZPiZmjQD2gIJ0aBXTdl+F2L9pyGY3bbZO9WUiQCrojbAga5gZymelNWONYXDWhZwqBkURlUQmuhL3GEMTz9oms7ss+Gwss94pcuaZGzC2iZiVVdCGjbOxn0rVZFPF297W6/s3hghhzKSa35/qg19mS4puCCjG1cI9mHym3cH8JIX0zHpTxo3GLANxWIkXEKN0IUys+5nFYrY/u5RjJWIO5ZTOUmN20IP8s868+R6DWk02YDeqcPFpsUpvAPbKwZLDIQwi4IOntwx6elYWI4qTpluH+n+5ovZr/31lrkhWmzk0Iy3QVbNyktk9IFXh2mrMMuSOnk7ntLwrC4XDte7okKVEBrhZixCqqLnGZyxVQJG9D4DwSzezi5av22WPC7sjCZBgJcYFZUwZMyNa0MNw23ey28R42wlzMsk5WGUi1cYbMQpOp2ZSayOz/Hrl24GtoPq5ulEdLi+NFYoXNhUHgJ1VpOiydK9XRH4cup/RnHdlMA+l1L0jq2InTQkRuPMaVcdmcPlAW1i8o0EOwEDb2nBj1rpsQX07sKeuYkekQDNZXGsdfS1IULmYKbikt3ane5GXXoJ5kTpVS3VPhEQilJuPLMg2sFbYolg3b4Em2+Zik7G6zkqincHWRsDSt/s4rlrkhb7Gc6CFU7BRb2KaAEHUxMzEGsXsq5cNZu3dZZ8rBZJANx7jibjczkDNpttVQLlo58UzBjoFVGFhBOylZzGB7TGegG1cOTU1stj0MagnTds5fGatFxYzTYcfhuK2a2Qfe2Vv4h1rGbFAA5jqNG9QYPzrq+M2FdyRql1FOnMr4ZHSVya/wCuctWtbi3ApbMZMDxAgMrH1n4zXLZh1cKVi9u8I30OoNULCnVuqugAHoBVhdqddHncme5HrVJB01j0NaQxXkak36FkKTaMl7oEL4gfQkVGIw4bZcxG5y7+8itX6x5157xO1V3CtS+HJjs1LHPnGYmAgBhfMcquOx9xB9ncBH4WEH/AM11Au+6oW7Mk+6tP1EhWcqODXgSwtvMZQANJ671Nng+LA8K7anNAJ/l1rqxc86sL5O0EUu+/gWczicFijBWyJ/mEzQsVwTFXVytbVQRqSwkHkRXV5z0FVa76Uu+w1HOYHsg9vks8zMk1opwVx+E+ZatRH8zVGu67GpeaTI0oT/9LfqunnQ73DLhjK1uJk7/ANqf+sH3VYPPpUa2CSQoOGNzdR6AmkcF2TyXHc3ZDbADYEyfnW47DrFCVx50dyXoFsA+tVH1wg858hQ8hHKfftVe7PP86B2g5xRnY0txKwXAyiSOXVT7Q/I0VrBA/wC9WTDmtcWV4pqcXuhSUJrTLgJwniN1bQL520I8bFiIJAGp0MACr96ztnjoB6an371UXYEZQaEB0geXKolLU3I37njpt0Xu3/FGgJouBvnvAZ1Qi4T0KMpX5j5UvchmBkSNKZwgPdt4dSr5mkbgHQDoKI8plYYxnL9j6zxSwFvW3IlLs2LgOxV/YkcxIj+qsDi2IutiTbwoW3Yw6C25uWs1p7m64dAXTKqoQWdTvkAmGFdJ2jX/APEuEbhc4PRlIZT8QKzO1li9faxathkt5u8u3w4tlLY0FpH3V3LASIhQ2sxXtAaODspdw9sv4igOqEkqwEGChnN6a0DuBuLOJJ3JNwg9ZH2mrdB58qP2es5EZTe745pzFld/ZUDOyKonT8I9+9MXbN8k5XtgTp9mxMcgTn+OlACRUE7Ytk9WGvXxEXD6HQdBQMSFAGd8QgJ9q4Ay5o0AkFgY2jSRzJ101tYjnctf/Ex9w+019arcbErMC0/Q6oQdtQS0jnoRoDzoA57juDt3MGbtlw7WZLN+JR/iBgIiR4hpyEaV87bEsWLON405CNhX19VLWbwu2hbJRsxUgq8qQTI1nQ6HYRrXxtrWZEOuoU6dYBmvO6qKi1ROScmqbCvckcgah70DQTXhhdNKgYMEan51xWjFEs+kQK89k9d6vZtKNPfXrlvb8qVg2hdnOwE++rI7envq2boNqorNvGnpVCsKNtiete2AWKrHOvEMTrSHqJVJNEcxpNUCaa6VBYHnPOgVl2fzPnVC2ugoxYdKqBzGlTYiM7DYRXkuE70N8SJ3FDfEJMA1VMNxg1VBvB3pYYoDzqjY4jUjKNzOlPSOmO5gBBBoPfBaWXEBtyYqovjaJAppDphHw+YiGNWsX4MHWouKDqpg9KCgjoD5/nV8rczGLl6Tlk6VdL0DXSkbl4I4JO+gHU0K9dJOoImjRew6NUkRP7NLNiNQI350suIUKNdRM++q3rzaEAxtt86FEdGkrHSdPOtLAa2X/luf9Vct9dfRSJ8/0rpeCsTYjmwce8lh+tJxrc6+kXk/2PrvH/8A2d7/AIbf6azu1wvNhktWPCbjKGvFlUWEEM1wE7uYyrAPiYE7Ujj+2lt8NdU27qE23GwdZynmhPzAp/tXh793DpZw/hNwqHvZgvc218TOpOucxlWBoWBO1exGSlwwaa5CdmcGbecd810QoGe53jqAXIGfIpYeLdsx315At+zaLGLF1jJmAyqT5lyA3rrVOz3CzZDDvWdYUKGuNeKAZiF7xhmIg6TJ316Q10Zj4sW0ycoR1BM6AHKAP8wHWqEeVE5YfEKN4Uwp6SouRy2P6ihHuFae8xFsH2s3eIpAjKhZ18IEmII+9rXrmKtyQt7EZYzPALd3qR42ZS6TBGX36b0WxiiYyYu1cBmA4SWggEFkI5mPZ5jTqAU4hcFrB4l0um4uR8ktmynJlCBumaN9ZJr5FaW4AA5OkAQdIGgr6L9IfEjbwlu22UXLrAvk9mEhmiRJGbJvXznEXzFed1buSRhke4S7mG0+vWrBm0nQUO2xMc/3vXluNmIg+p/KuOiAtxZGm9STp514P1oT3fFUgWneDFebEkQv7+FDbMDoJHyops/GnsBCseXvr2ZhpNRbGX2t+VEVJ8poADcxIG+vlVmWdh50QWACSfnVGuw0AGOtAyyv569OdJ4uy7NodOnWmbxEyNxVTeYjSmvoJ0Us4PLICLOnLb417EqSNlHWABNHVid9utWVabky+5IVnSANfLQ9aHiEZyQ2x2FOXbJJ0aPyqFZRpIJHxo1C7khQWpIWOgqmIWDvEacqNexGUzlmOQ3pXEYss05DVKxLcJevBfWqm/8AhWY6/vaoLBydAPXmI6UqjkyDp+9KpIzoe7vOAdAfIaVS4mc5TGmlDtOwBkez06R86TscXgMQCT6c6dP0UkzRtYcc4P5mpCyAFXnrWXa4yxHsGTzIjnWraxQkKN4k/wDmlJNDaaCtZ1AEQKe4VebOtpFDF2IXXKNZYg6HoazcRd0IG5/Kh3Lg8KyZ020g8jI1B50l+S8c3jdo7a/wq/3dyRbAyNPjJMZTyy12Pa7vmsLYwyM1y6wUXIBSyqkM11idCQB4V5sRXMcK4gb+FVXJlrL5m+8ctxrRb8j762EYXEDuzsCM3idiB10nKIIPLlXXhksaZ3yTyUx/g2Beytxb18kFQqu5trdAGb2mQBWYZpzRNEbGgSPrtsDYGLefzJYtBMRByjzBrGbJKju1zXJgQJyCMzkxI0I97AUbhTTYtH/+af6QP0rR5/wSsX5HreLA2x1ok9VtbyJOhB20GunOanD4VrrEumEuo7ePLq2XLCtJBBIiI6HfTUJr592yxrLjMttsmRFHgOUy4JYnLuYyj3UfqPqIyQ0Rst2v4oMTiXKexbi2gG2VeY9SSfSKxrVnQGDMVS/aJUCSfQc6KgbQSPT02iuCctTs4W7dl5jr+tetkAEsW9IpbD3CWg+ZoroSNdRy11qGhWyLftyJCxtPnvRQV16g86AwYkgiBG/nQ7lw7TqNdoPr5inVhY47ACSTA/SgvidRG371pPGYn7J128BPuIaPmI99M5xIUfhk6bDb3z/ejTQxl7e0n39arcvEMBpsTvyED8yKQsnO0BpVIy/xKZhvkV91FtgXHdpEKRbB811b/mPyo00Ohn63rB3Gpq5Y6HahFwDl9okbeX4ieQotu4DrmkjlsKmhUXuMI/OqC3py2oWJub6DzIq9vWI310ooAy3NP2aGgiMx1+VRZv6QREUucRnB02/P3Ukh0OpeABmgLY3aInbr86GboyDTUkADrRLl3mRp0P6VSXwKINrWZnmaGyKToJq9qTrpGulES1z2mjgDGTHaleagFjvA5j3flU2yrXWRT7JknrooAHzNZ1kuR9lbLGCDCltGBkkAdQIn8PrQsHnWRbRmZWkwrMfDAOg6MBXVoDSanEWfPkV9YmBtuB/f4VOFwQTS42vIDXcaUgA3fGA1xhvlUtrBBbTUQ2Ua1OMxJYIFzF9JEHRw2gAOvNqWl8BTNK7CjQDNKx/MWED99aaJViuoBjP7tP37jWDji6hQyure14lKy2aTAI1HsHTrVLN9l0gyywdPukSvuiTPpU6CtJrfWSLmZQDyA8tgT5k60XCY0EwyjMdQeoidPMdDWLh3u21zMlzuwCdVMCdjJEanLr0oN/DXACzW3USBLKwGsxqQNdKvthpO37JcfYYxVJmyUuqQdlJAunKfPJJG2pra7M8YV8MiXGhUN27dk7Wkcsin1LLp0Q181UMqroyqZytBAOdWzaxBMaelNnijeIADLddXdeRVSStvrlkn1qktqOjHkpUz6xwO6Wm/cB7y+AyJzt4cH7Jf4ZksxPNucCrYDiAVMPmICujLqfvDxIR1kK0VwfDO09xgtlWyKQA7mDcbKDOUwQPCsaggT6VoYbGIyIbaxclspYk3jctnvFBJPskBkkaEswAAilpOlTXo7Lj/ABTucNcuLqwELP4jsdeQEnziuCdmY53OZzuxiTAAEAbCBHurU7YdolexZ2PeTA/jGXf+HKSffXKtji0EHRILt66gD3a+8VjkT4ObqG26NG5cM5QSDE/PaiIkdZHM+dKXLoGraMdI5yRIMVbC3SUBGswd+tYtbHIMNbBOnvFCuWddTp0oFrGZtoB/Qc6huIAMqk6nymQOflTpjDDUeHWNPlQMSQQpO05ZG8mSCOhB/OlDxcBiFGpfKOk6aTy3q3F2ZUzkgGUmCIY5gY9QOdaKO40hXHmbgVuSEMfusIYo0cvTr60A41mSDMXFExzIgQP4VX4tNLvcLAvrJEE7aHl6BQKrZsl9F1AOuvLf3Df41vSSGg/19hEQMqm2QPI6fGfzo2E4oVtBEEkbz+NmJO/lHxoC4KCQR0kcydDI8hNFbDZNFEk5hJ3BI0+FJ0wNTDWiAVJk6F26EjQfxHb0HrV8NeEsFIMR6ydf7Vz9vHsgyA+ENm03Y8x8anD8QdHLRvE+ajLB9YANT23uFHQWrxz3BpIymDzGU6fEV7674sinfxA9BEx+vurExPEpvG4kwQFHu5x8/fQlxzB8wG7MYP8AECCD6aUu2wo2b2MIuKxgADKT5tJTT+lv8wol7Gxm1gkDbecwWf8AK3yrCxKM0k67E9NoHvAFUVGYDUyN/QzE0+2go3L/ABIEh58C+Ff5imb8gB76niGIKlRp4iBl3I8yB76xDZbVZOUksPcND5chXrl8uxJ826sTlga/H401AKOiwjwhIbw8iRynU0RscM0TyncCPKsW9jyqhVZSDlOvI6ykchoP2aT78xuc86n3tO/Pao7d7saR1PBrDGxiBbt3H+0sHLauG00C3ipYkK0iSBEcxrTGIwzXCVsly/eg3RaMXAgsYYKCRGfI64hS22YknKXArCu2xlbQaf2FTh0BGoH7Faa/Efujd+qt3lxU7y5/hFsjBMQrhLi6lFIuKuYhp3bu5Mih4HDovELneM1zTLm0V2bLbDKChAW7lz28wIOadQTWa1sFtQOfLy0pV9x/VR3GTqN7jth0ssMQQWKpkhWRS4uSxRGVYPdkhmCKPEAZJk+DKwtqxUPbwjZTIkq+DvK9qT0bKwHnc0OYRhXEAAgAa/2oV8eEf1frTU9wUrN7j2EdiT3OIKd3aAud83cj7K0M3d93lgGBGbfXlTHE7yM+MyveZi95ClxgUCG9m75BJzAEZYiQCDttydhBnmBMN+QpvDjUerD3RtTlMps1OI2LpuXmkjDszi3mM22t55tLaXUSEyxEFQpBjUVkLh+Z0MQB5axNEtIBfMAapr51OIO1ZyluRHkVzARM+0AQNCRG0+cD9im7/EyWFyQpV/CEjwLAKKqA6AMB7yOewMQPEfQfpVOH+2TzGfX0tXCPnrWsXsbxdIrxPENcWZjxgi2DoocNmK84GVRPnS1rHMEKASc8tPXNoDHWAKcYeD3Uhe0tTzJBPmY3pXZEnuE+vOWE+0GLGdxl3n4HSmMNxbKp11A06E+EEemhrOB0P7+7RY9v+dfyNDimFBHxwGQTzbN5A+yPdHzqMPj4OciX0CjqBMz03A91LW95/m/PSiMIsKR+I/6F/uaGkFewtu6Nc8znD6bGQhYR7vnVHbvZ5ITIEzpuB86ryHr/ANFXwf3v5h+lH5BjD29IG2ojryHwNO4KyFEAe1uegAH9z8KBZ5+jU1h+Xoazk9jGDZ4JlEnckx6TUvaEadCf376vf+96D8zVD7P761FjjuZBsaQNIIE85A5H+amVwfhUx4vD/Y0bEDf0P+o02m49DWjk6KfIg+BGg5Ag+cbVC4UHNMeJiRHIDWaPc9k+/wD1GvPt/V/00kwnwQGULJ2MAeWbmffVLOGhQDqSYPI+s+ho5Gh9ai37Q/fMUMlukexODzLIMEbnyB0+dAv2gWI11EEdZAM9enxp7iB0HnP6UnGvw/00osJOgWJsKFXQwAWMbyRGvvIqMFhQJJ5xuNPLrTg2f+U/mKoTovp+pp3sUpbNn//Z"/>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4" descr="data:image/jpeg;base64,/9j/4AAQSkZJRgABAQAAAQABAAD/2wCEAAkGBhQSEBUUEhQVFRUWGBgWGBcYGBgXFxcVGBUVFxQUGBYXGyYeGBokGRYUHy8gJCcpLCwsFR4xNTAqNSYrLCkBCQoKDgwOGg8PGikkHyQsKSksLCwsKSwsKSkqLCksLCwpLCwsKSksLCwpLCwpLCwsKSwpKSkpKSwpLCksLCwsLP/AABEIALoBDgMBIgACEQEDEQH/xAAbAAACAwEBAQAAAAAAAAAAAAADBAECBQYAB//EAEUQAAIBAgQDBQQIBAMHBAMAAAECEQADBBIhMQVBUQYTImFxMoGRoQcUI0JSscHwYnKC0TOSshZDc6LC4fEVNJPSJFNj/8QAGQEAAwEBAQAAAAAAAAAAAAAAAAECAwQF/8QAKBEAAgIBAwUAAQQDAAAAAAAAAAECEQMSITEEEyJBUWEUcZHBMoGh/9oADAMBAAIRAxEAPwD6lcxI3zUEYwczrSD26smH5n4V36UcWpmorc6FeGvlVbdhitDNsg61KSKsXvpOxqmg0ApoLSzpBrRE8Em2IoYkVbvKqLnWqoVo9cWgZaPcvaRQctNIUmgZWpeI86sVqpWqFYKKhjRClRlpisFlqMtFioimIDFRlopWoy0AUioiiRXstAA8teirMwAkkAcySAB6k7Vl4Kzdxk3FutZw+Yqndhe8vZSVNwuwORCQQoAkgTIpOVDSs0oqMtLv2aug/ZYy+oPtC4EvadUZgCp9cw8qre7I5lKti8WQwhvGkMp9pdLegI00jep1/gdL6LHjyMSLKXcQVME2klAeY7xiEJ8gTVX46qf49m/YH47iSnvdGYL6mBXTWcKqKFQBVUAKoEBQNAABsKsbXLl+fl6UtTDY5deNG4T9XsXb6gkd4mQWyRuEZ2GeNpWR50zgOIrdzABkdCA9t1KuhO0joRswkGt23hgqhVAUAQABAA6ADQDyrM4n2eN28l1LzWXVDbYqqMXQsGAOcECCDBg+0aFJjpERXitL3eA4pNbWK7w/gv20yny7y0FZPWDSdntRYiLtxLNxSUe3cYBkdTBBOxE7HmCDVqa9k6WaeWoIq1q4GUMpDKdQVIYEdQRoatFUIFlr0UQrUZaYHYYi2OUCs8OZq7OapFcqVFuSY0mM61N2+DSkV4rRpQKZLXahFB3qMtRFOhWXu4YRpS8UwW0qp2ppsbSYDLUFaNloN+8qRJ32ABJJ8lGpqrIIK1UigXLD3NT4IIKLM+JTILkb7RlG08zsbDMSDmIJzMNBAEHQa7+vOojljJ0i5QcVbJK1UrVlvoWKhlLDdQwLD1EyKvkrSyABWq5aYKVUrTsABWoy0YrVctMAYTWKy8Dbv4uXt3O4sBiqMEV7t3KSrP4/DbTMCBoScs6TRcRhjfxdvDM7pb7p7zZGKPdyuiC2HGqqM2Zo1OldNguHpZtrbtrlRBlVd4HqdaylO3SLSpHPYfseC5fFv9aI0ti5bVUQakk218LXCT7RG0QBW5bwwVQqgKBoAAAAOgA0FOd3Xu7qLC2K93Xu7pru693dOxCvd17u6ZyVjY/tbhbLlHuEsPayqXCnoSNJ8tYosdGh3de7us632xwTCRibceeZf9QFM2+0OFYSMTYI/wCIv96VhTGO6qDYGug130Gvr1qo4vYie/sx1723/wDanEAIkajqII+IosNzlMZ2auW7xuYJbCq6/aWmLojODpcTIpCtEqdIOnSh4LGl2a3cQ2ryQXtsQdG9l0YaOhgww6QYNdhkrn+0XB7zXrWIw623a3buW3tsxRnVmRhlaCsgqdGgeI604y0hyCivZaFgMat5MygiCUZWEOjqYdHHJgfzHWmIrosjg3itRkphrJG4qhrCyQWSvZaLFRloAFlqCtGyV7LQAHLVStHK1GWnYWLXnyqzHZQWPuBMfKkcPh2Zt4YgNcudBytpIgazHIBZgk1pYmxmRl/ErL8VI/WkuHYh2DZANShJafDNsFtJEmREedcXWTcYbHf0MFKe4c8JUey1wHrnLfFWkEVnXrTXLd1A3du6vbzD7l3IVDr7irD0FbwrI4ge7bvHZAukmQsqDvlP3l6jdSegrz+mzOM/I9LqcClDxRyw7NXGs2bC8Pw2GuW2QnGpdl/AwLOgCh2ZwCIckeI71o8Xe02Ot2cZffD4RrZZSrm0t2/nINp7wgqAkECRM76V0yMGEqQRyIMg+hGlVvYYOMrKrqd1YBgfUHQ17GhJNI8XuNytnLcWsYPD38OOG4lnuvdRbmHW+2IttYP+LccMzd0VXUNI10gzT5xt+/eezgrK3GtEC7duuUs22IBCeEFneCCQNp3rZwXAltyLVu3bB3yKqfHKBNZtmzi8Bfu3MKlvEWb797css/dOt0qqtct3CCCGCrKsNxoajeEaizTaUvJFMVw7illS72MNiFGrLh3uLdgb5RdGVz5SKLw7GpftJdtmUcSJ0O8EEHYgyCORFGxXbDH3Fy2cGlgn/e37yOEn7wt2pLnykUHg/Chh7CWlJbLMsd2ZmLOxjaWZj5TWmJzb8jPNoS8TmOzXaSyiDEvZu3cU4YtcJXwjMfsbQLeBAABAAJgzW8PpDtRJs3QfW3AHUnN+lfPOLXQ2MxDWRlTvGQKCcrOhi7dKwYzNOgjadSa9ZvMxBkZTO8gctATpXLLJJNpHZHDCUU2fQX+kO3ytE+txR+hqLX0gK3+6A9boB+ASvntu6cvhIOYxvtHLeh3MSq5gcza8iPcDPOo7kyuxA+j3e3wAkWVb0vD4xkrk+0uOu4y6GZltqBCWzmYAczIWGdjz2AgDnWE2IZtQjldCIEnz5cqMmIB3W4dNwJ58z1pqcxrFBFm7POY1QxJ2YT7oqbvB9ILpHLRoEdNKEeJI93JLKwBMsQAco1BGtKvxZSYMxziRr0UNykfOq7k/pWiHwevcOhcoZDpOXUTr6RQw7E7GTsBAUdZOkjypJeLCSIciNSBJHxNNf+sW+7IHebkawNfjS7k/oaIlreHhQIXY85010JC+tEwt82yCjG2T+BnWPUCAdTSa8WGVl8WigiVUkTsQQYmsu9xHM0hWAEAwY0OgPwFHcn9Foj8Oz/2zxSAlcQ7EbBgjA+XiGp3507b7d4rIWLjMOXdplIMco8R8ga4pby5xCuAN4E6nQDKTHTaKtmUlSpaJ1BC/dksS07ajl0o1S+i7cPh33ZHF3L7Yq/cy/aXVAyjKCbVsW3YD1AE88tdFFcf2CuZr+J7ue7K22adR3xLf8xTKT7q7TLXfidwR52VVNo7FLUHUVL2FO4FB+teVUbF9K46ZvcQjYBPSlruB/CZo31wdKgXZ2NWtSJajITa0RuKLZwDONDHmaKzcqbF9Qo1iiU36BY42ZDJBIO40qKniGLXNK71CN5Vom6IeNIXxSk5VDZcxIJGjZQpMKeROmvrSeEwFsWgxARlBzOGKmVkM5eecTrNaeJw4IgyNiCNCCNmB5GsjEFrToC5Nu4xUjKsgvyzAcyfz8q5Org5xtejs6OUcc2n7CcMtrdti4W7wsTluBjBXMQpTKYAgDal8Ji0YXFBDXxpcB9oFiy21Omi6HQcpPPXQ4ZbCoUUABHdQBoAM0gRy0IoF7Dg3+YJUMcpIPg05fzL8K8rHHVNRPVm9MHIOuEh1KdIaPvAAAMR1BjXzIph7JAnmNYpjBoAojfmSZPxr1++vM172p8HhKCQNb5I6UvfvHlQsRjgOVBw+JUnarUfYSlRC4mWijhaMADqIr0Vojlm7PjnafC3cHi7is2S1cuNctPlXKwdi7IWI9sMSIMaRFCwJxAjMgYHc5QABuGBHlX1/imA76zctmPGjKMwBALKVDQehNfCUwTqGS44tungZDIKsoAIPqBIPQiuPLDS7O/p8mpU/RvJhr7jVY8mAj49fSow2HxKmNImB4QG/KfOspOHuAcrmRr7TbcwI5a+lQcLdM5C+0SGJjrqayOm6Nm99ZB+8VkjSBprEDSgLexWZWOYge0gMbgcz61k3sJcdhuTPNwIjpPPXyrWwucQDcZhHXN8xpFIdFreIxWp7v+WQBpl5t60F+I4otl7vpP2cyI1JMa+6qveM+JgY9Mo8yIqiXAxIyjlLI7KJGu07HypiomcXGYKwIkQAAZ+HKPnVlOLnMSVG8tbnWTMiPT40W6CVZg1waQYYMAeREwdhFZPeXrb6s7LuvjIbnGnw+FAkahv4oqwZQYj/AHQ1Hw8595pe299NcgiJ0tx4p3IA6UfBriJkMGGUbMDroSCJnrzot98YUlQ4g7gDXbrr/wCKAMS7cvXCYIiNIUASI2EdJnpNbHBLF9fE9q3BBGgBJ0HIHT1AquK4ldSJtuFMQhDlmuGMqiNRJkRHOt7gXBL2JJfGLdsW48FpXyMxJ1ZyBmVYgRIM6mqjFydImU0luaP0eSVxOVctvv8Awjln7te/jyzAV1oSk0wq2rapayoiiFRdAP3151Vb55k16MI0qPNl5Ns64vpFUJo5sjzqrWB1rlTRq4MFFQFoy2JFQ2FO9PUhaGBdiOdeW51FTk11qws9KLRSTLNcToJ9KXuMN6YTDA+Vc/j+MgkrZAYf/sM5CR+BRBcecgdJrOeWONXJmkYSnsjQx+NCqGdgo2HOT0A3J8hWJjuJ95lGTTvLUFjBkXUykKP1NJHFl7hz+0FGSNBkgZiu8EsTOs6Cgoc+Lsp91HVvV8rMPgIP9VcT6iWVuGPim/8ASN+3HClLJy2kv3Z1F3DsGLIwUn2gRKmNjAIIaNJnYDQ8lHxpstJyu7CI9gBVMmJzHcjfy2imL73gSFW2ynYlipXTXMsHN7j7qwuPX/t7CSSykknbRlYH/QT7q48epyuPpN/wejnnGEPL20v5Z0mA4xaueEqUfcqem2ZSNGE1OJdJ0muVvXCHXIYdTmmJCrqGLeR1Ec48qZ4d22s3MSMMVZLvmBlLRJVTOvUHmIr0ul6hZFvyednxaHtwazFT92a8oA2EUjh+12GvXu4tvLieRAkbiTzo/FeJ2sPbD3nyKTAPU+ld+pHPQUXiDtRVx+uorGxHa7DKoK3O9LbLb8TEdT0HrWLifpCBVu7w11rg2QwBE7lgal5oLlkPHZ2v1wdDWbxXg2ExJBv2VdhoHghgOmdSDHlXAj6R8XKsuFTIZB1c69ZjlRG+l3EAEHCWhrAkt+UVLz437M+248DHHuyLWHd8FbW5YuATa1Ny0wABZAzSymJ0Mg1zqWmVtLd//hvaxEEmcw0tnTbaujH0sW2Vc2FcN96HET5A71r4X6QMC5hne2I9t1ISea6VnWOXDNo5JRVNHNcKtq6GcIodXKtne6mRoBg2j4joynUjerngTj2HRBzVQYB98n4mtbE4PDYq413CY+1bdgO8B8SvlEBiuZWVgukg6gbaUjheAX4ZsNdt45fvLbdrLWyeSrcYh121zAzWcoNcG8csa3Mw9lywM6MDIY5J01Gq6x5UnZ7MtmyuzKSdimdJB3VwR866ZLGOJC/Umtn8dy6iqD5wzEjyAoWJuYu0cr4K87fisxctsPxKRqB5MARS0v4Xrh9EcL2Z7sgi6SPw5V1M6mdT7qZewQ6qblsTJyGJYTqROunlWtw3s5fvgvfuvhBACWl7q45GuZ7sggE6AAbQetalvsLh0RmYDEFozPfCOxAmAPDCASdFArSOKTM5dRBbHPdxZGuVB/Fp82pIYm25K2Ee+R7Xcqbir0DMDlnyBJrpR2YwikEYax/kUj4ERXRd8FtAWwixsoAUAeQGgrT9P9ZEuo+I4bh/Abt64jXUexZtOHi4V7y4yHMihUnImaCSTPhiK7DC2gxMn0pZ7pJMnevBvWuiEFBUjCUnPk9fjNvVu+ECAZ57VAEwAJNTdQqYIFaCpHY5yBqDUd6POuPtfSRhiFf63bg8jofQiJFM2PpIwJnPft5f6v7VwOjY6gX6hm8zXy1u3zDHXmS/nw8+Hw5kClZQhdwM2hI136V02B+kbDXWChb0kSItk6j2k9x0zGBVTjoSb4e5EJqbaXp0dMZGw1qi32G4NYl7tfbkqLV8uADlyr7JMBs2fLEg7HlQ7/aN2H2aOp01uZSB18KtJPLlWLz40uUb9qfwd7R3z3QUE/aMEP8ALDFh74j0JrButlUnoCfgNB+lFxGMuXWl4VVMhRrJywWLbxq0CBS2LEgL+JlHunM3yWvK6rIsk/F7Hfgg4R3K3EhbfVWX5jK350rjM1u6LixupUmdHAiDHJgPz8q0rlvMCCJB3oBSZUy6nQyNv6uf5+elR0+fsz1NWuGvqZHV9P8AqMehOns0/jXBof7Y4bLLuEYboZJB5iQCD+5isXD3DexD3Ty2HSRCifJB/wA1cjj8A1hyjSRJCt+Ibif4oOv/AHrpuD2cmHtjXLlBMGJLcjziI26V63VYcXTYdeN/5/8AFyeZ0/UZurzKGWvDd17fFj6P4rnm2X/Kqj8ya53tHwjvVtYi2St1ABmUwcw2J9IIroIgaCAPhSiXFZHQSZdsuSGP3XzdIBbnA5V4sJNO0e3OKlGjhG4JFwXDcYOTJKtBzbmIrV4rw+7ikU38TcbL7MwYB5xzPnT1uLRIcZGGjBh11DLEyCJj4cqXvYgPqpYwSD4T+4rqWSf0856VszP4f2bNpyy3QZGoIgzvPnWklhxIXKQRAOg9R86IgC6ydRyE0HGIXIjOoMjQD460KTb3ZOqPoi1hbgKhRlUc5k+nxmirfvZmzW1yx4ToRPWZrMucBcn/AB2AHUb/AANMXMLfVB3Tq2URExPuO5qnpfspTFzw9muFu7DRuDAE9R5VW/2ezqfCEboDInrpSmKxmLXwsGBOuij8xRP9qWUAOoLCJOx89KbUvRLkvaKJwACJtkkbnmxpu3hsQGP1e6bAIAIBILEGRr0FXXtArOuUkKQSZ67ivHjAZQwOkwOXPWmpT5FcaNE9p+KqVZms3FWPCFALL1JGs+dWbt5jzE4a1pq2jCV5L6+dQuJmYK/9uVVN8jYg011WRbWZvR8HT25xOVD9U1U+MZpzDop3X30hw/triluBsVn7piQbeUQogxlgdYFUXEsTqf0rP7Q4nKiydARI9dta0XU5G0mNqPpHS4T6SrBcrdtvay6gyHB6AgbTSnG/pHYXGGGt27iqAc5zcwCRA6VxSY62SwAk7j+1MYBL7zmART5akVu+pmluR4o07X0i4sjPFlRO2SR8ZmKo30iY245ytatqpA8KA7jUgtNUucEtt7Wb0BgGmsPwiyvsp86wfVv6yVJekBt9v8eBJVLkbeDU76ytev8Ab3HGIW0siT4SSNdiCdK00tqNAIpLD4629xwFEjnG8aH50l1kvyUmn6LXO2eFXa2sxsFHz0prC9psO6AzZXqGB36+lZV3sCjGc2+8SPgKLZ7AWA6Z3IUsoJkwq8yT8h5kVzasT9mqjFujXxNlMSM+HykW/wDEKqwVbZPiZmjQD2gIJ0aBXTdl+F2L9pyGY3bbZO9WUiQCrojbAga5gZymelNWONYXDWhZwqBkURlUQmuhL3GEMTz9oms7ss+Gwss94pcuaZGzC2iZiVVdCGjbOxn0rVZFPF297W6/s3hghhzKSa35/qg19mS4puCCjG1cI9mHym3cH8JIX0zHpTxo3GLANxWIkXEKN0IUys+5nFYrY/u5RjJWIO5ZTOUmN20IP8s868+R6DWk02YDeqcPFpsUpvAPbKwZLDIQwi4IOntwx6elYWI4qTpluH+n+5ovZr/31lrkhWmzk0Iy3QVbNyktk9IFXh2mrMMuSOnk7ntLwrC4XDte7okKVEBrhZixCqqLnGZyxVQJG9D4DwSzezi5av22WPC7sjCZBgJcYFZUwZMyNa0MNw23ey28R42wlzMsk5WGUi1cYbMQpOp2ZSayOz/Hrl24GtoPq5ulEdLi+NFYoXNhUHgJ1VpOiydK9XRH4cup/RnHdlMA+l1L0jq2InTQkRuPMaVcdmcPlAW1i8o0EOwEDb2nBj1rpsQX07sKeuYkekQDNZXGsdfS1IULmYKbikt3ane5GXXoJ5kTpVS3VPhEQilJuPLMg2sFbYolg3b4Em2+Zik7G6zkqincHWRsDSt/s4rlrkhb7Gc6CFU7BRb2KaAEHUxMzEGsXsq5cNZu3dZZ8rBZJANx7jibjczkDNpttVQLlo58UzBjoFVGFhBOylZzGB7TGegG1cOTU1stj0MagnTds5fGatFxYzTYcfhuK2a2Qfe2Vv4h1rGbFAA5jqNG9QYPzrq+M2FdyRql1FOnMr4ZHSVya/wCuctWtbi3ApbMZMDxAgMrH1n4zXLZh1cKVi9u8I30OoNULCnVuqugAHoBVhdqddHncme5HrVJB01j0NaQxXkak36FkKTaMl7oEL4gfQkVGIw4bZcxG5y7+8itX6x5157xO1V3CtS+HJjs1LHPnGYmAgBhfMcquOx9xB9ncBH4WEH/AM11Au+6oW7Mk+6tP1EhWcqODXgSwtvMZQANJ671Nng+LA8K7anNAJ/l1rqxc86sL5O0EUu+/gWczicFijBWyJ/mEzQsVwTFXVytbVQRqSwkHkRXV5z0FVa76Uu+w1HOYHsg9vks8zMk1opwVx+E+ZatRH8zVGu67GpeaTI0oT/9LfqunnQ73DLhjK1uJk7/ANqf+sH3VYPPpUa2CSQoOGNzdR6AmkcF2TyXHc3ZDbADYEyfnW47DrFCVx50dyXoFsA+tVH1wg858hQ8hHKfftVe7PP86B2g5xRnY0txKwXAyiSOXVT7Q/I0VrBA/wC9WTDmtcWV4pqcXuhSUJrTLgJwniN1bQL520I8bFiIJAGp0MACr96ztnjoB6an371UXYEZQaEB0geXKolLU3I37njpt0Xu3/FGgJouBvnvAZ1Qi4T0KMpX5j5UvchmBkSNKZwgPdt4dSr5mkbgHQDoKI8plYYxnL9j6zxSwFvW3IlLs2LgOxV/YkcxIj+qsDi2IutiTbwoW3Yw6C25uWs1p7m64dAXTKqoQWdTvkAmGFdJ2jX/APEuEbhc4PRlIZT8QKzO1li9faxathkt5u8u3w4tlLY0FpH3V3LASIhQ2sxXtAaODspdw9sv4igOqEkqwEGChnN6a0DuBuLOJJ3JNwg9ZH2mrdB58qP2es5EZTe745pzFld/ZUDOyKonT8I9+9MXbN8k5XtgTp9mxMcgTn+OlACRUE7Ytk9WGvXxEXD6HQdBQMSFAGd8QgJ9q4Ay5o0AkFgY2jSRzJ101tYjnctf/Ex9w+019arcbErMC0/Q6oQdtQS0jnoRoDzoA57juDt3MGbtlw7WZLN+JR/iBgIiR4hpyEaV87bEsWLON405CNhX19VLWbwu2hbJRsxUgq8qQTI1nQ6HYRrXxtrWZEOuoU6dYBmvO6qKi1ROScmqbCvckcgah70DQTXhhdNKgYMEan51xWjFEs+kQK89k9d6vZtKNPfXrlvb8qVg2hdnOwE++rI7envq2boNqorNvGnpVCsKNtiete2AWKrHOvEMTrSHqJVJNEcxpNUCaa6VBYHnPOgVl2fzPnVC2ugoxYdKqBzGlTYiM7DYRXkuE70N8SJ3FDfEJMA1VMNxg1VBvB3pYYoDzqjY4jUjKNzOlPSOmO5gBBBoPfBaWXEBtyYqovjaJAppDphHw+YiGNWsX4MHWouKDqpg9KCgjoD5/nV8rczGLl6Tlk6VdL0DXSkbl4I4JO+gHU0K9dJOoImjRew6NUkRP7NLNiNQI350suIUKNdRM++q3rzaEAxtt86FEdGkrHSdPOtLAa2X/luf9Vct9dfRSJ8/0rpeCsTYjmwce8lh+tJxrc6+kXk/2PrvH/8A2d7/AIbf6azu1wvNhktWPCbjKGvFlUWEEM1wE7uYyrAPiYE7Ujj+2lt8NdU27qE23GwdZynmhPzAp/tXh793DpZw/hNwqHvZgvc218TOpOucxlWBoWBO1exGSlwwaa5CdmcGbecd810QoGe53jqAXIGfIpYeLdsx315At+zaLGLF1jJmAyqT5lyA3rrVOz3CzZDDvWdYUKGuNeKAZiF7xhmIg6TJ316Q10Zj4sW0ycoR1BM6AHKAP8wHWqEeVE5YfEKN4Uwp6SouRy2P6ihHuFae8xFsH2s3eIpAjKhZ18IEmII+9rXrmKtyQt7EZYzPALd3qR42ZS6TBGX36b0WxiiYyYu1cBmA4SWggEFkI5mPZ5jTqAU4hcFrB4l0um4uR8ktmynJlCBumaN9ZJr5FaW4AA5OkAQdIGgr6L9IfEjbwlu22UXLrAvk9mEhmiRJGbJvXznEXzFed1buSRhke4S7mG0+vWrBm0nQUO2xMc/3vXluNmIg+p/KuOiAtxZGm9STp514P1oT3fFUgWneDFebEkQv7+FDbMDoJHyops/GnsBCseXvr2ZhpNRbGX2t+VEVJ8poADcxIG+vlVmWdh50QWACSfnVGuw0AGOtAyyv569OdJ4uy7NodOnWmbxEyNxVTeYjSmvoJ0Us4PLICLOnLb417EqSNlHWABNHVid9utWVabky+5IVnSANfLQ9aHiEZyQ2x2FOXbJJ0aPyqFZRpIJHxo1C7khQWpIWOgqmIWDvEacqNexGUzlmOQ3pXEYss05DVKxLcJevBfWqm/8AhWY6/vaoLBydAPXmI6UqjkyDp+9KpIzoe7vOAdAfIaVS4mc5TGmlDtOwBkez06R86TscXgMQCT6c6dP0UkzRtYcc4P5mpCyAFXnrWXa4yxHsGTzIjnWraxQkKN4k/wDmlJNDaaCtZ1AEQKe4VebOtpFDF2IXXKNZYg6HoazcRd0IG5/Kh3Lg8KyZ020g8jI1B50l+S8c3jdo7a/wq/3dyRbAyNPjJMZTyy12Pa7vmsLYwyM1y6wUXIBSyqkM11idCQB4V5sRXMcK4gb+FVXJlrL5m+8ctxrRb8j762EYXEDuzsCM3idiB10nKIIPLlXXhksaZ3yTyUx/g2Beytxb18kFQqu5trdAGb2mQBWYZpzRNEbGgSPrtsDYGLefzJYtBMRByjzBrGbJKju1zXJgQJyCMzkxI0I97AUbhTTYtH/+af6QP0rR5/wSsX5HreLA2x1ok9VtbyJOhB20GunOanD4VrrEumEuo7ePLq2XLCtJBBIiI6HfTUJr592yxrLjMttsmRFHgOUy4JYnLuYyj3UfqPqIyQ0Rst2v4oMTiXKexbi2gG2VeY9SSfSKxrVnQGDMVS/aJUCSfQc6KgbQSPT02iuCctTs4W7dl5jr+tetkAEsW9IpbD3CWg+ZoroSNdRy11qGhWyLftyJCxtPnvRQV16g86AwYkgiBG/nQ7lw7TqNdoPr5inVhY47ACSTA/SgvidRG371pPGYn7J128BPuIaPmI99M5xIUfhk6bDb3z/ejTQxl7e0n39arcvEMBpsTvyED8yKQsnO0BpVIy/xKZhvkV91FtgXHdpEKRbB811b/mPyo00Ohn63rB3Gpq5Y6HahFwDl9okbeX4ieQotu4DrmkjlsKmhUXuMI/OqC3py2oWJub6DzIq9vWI310ooAy3NP2aGgiMx1+VRZv6QREUucRnB02/P3Ukh0OpeABmgLY3aInbr86GboyDTUkADrRLl3mRp0P6VSXwKINrWZnmaGyKToJq9qTrpGulES1z2mjgDGTHaleagFjvA5j3flU2yrXWRT7JknrooAHzNZ1kuR9lbLGCDCltGBkkAdQIn8PrQsHnWRbRmZWkwrMfDAOg6MBXVoDSanEWfPkV9YmBtuB/f4VOFwQTS42vIDXcaUgA3fGA1xhvlUtrBBbTUQ2Ua1OMxJYIFzF9JEHRw2gAOvNqWl8BTNK7CjQDNKx/MWED99aaJViuoBjP7tP37jWDji6hQyure14lKy2aTAI1HsHTrVLN9l0gyywdPukSvuiTPpU6CtJrfWSLmZQDyA8tgT5k60XCY0EwyjMdQeoidPMdDWLh3u21zMlzuwCdVMCdjJEanLr0oN/DXACzW3USBLKwGsxqQNdKvthpO37JcfYYxVJmyUuqQdlJAunKfPJJG2pra7M8YV8MiXGhUN27dk7Wkcsin1LLp0Q181UMqroyqZytBAOdWzaxBMaelNnijeIADLddXdeRVSStvrlkn1qktqOjHkpUz6xwO6Wm/cB7y+AyJzt4cH7Jf4ZksxPNucCrYDiAVMPmICujLqfvDxIR1kK0VwfDO09xgtlWyKQA7mDcbKDOUwQPCsaggT6VoYbGIyIbaxclspYk3jctnvFBJPskBkkaEswAAilpOlTXo7Lj/ABTucNcuLqwELP4jsdeQEnziuCdmY53OZzuxiTAAEAbCBHurU7YdolexZ2PeTA/jGXf+HKSffXKtji0EHRILt66gD3a+8VjkT4ObqG26NG5cM5QSDE/PaiIkdZHM+dKXLoGraMdI5yRIMVbC3SUBGswd+tYtbHIMNbBOnvFCuWddTp0oFrGZtoB/Qc6huIAMqk6nymQOflTpjDDUeHWNPlQMSQQpO05ZG8mSCOhB/OlDxcBiFGpfKOk6aTy3q3F2ZUzkgGUmCIY5gY9QOdaKO40hXHmbgVuSEMfusIYo0cvTr60A41mSDMXFExzIgQP4VX4tNLvcLAvrJEE7aHl6BQKrZsl9F1AOuvLf3Df41vSSGg/19hEQMqm2QPI6fGfzo2E4oVtBEEkbz+NmJO/lHxoC4KCQR0kcydDI8hNFbDZNFEk5hJ3BI0+FJ0wNTDWiAVJk6F26EjQfxHb0HrV8NeEsFIMR6ydf7Vz9vHsgyA+ENm03Y8x8anD8QdHLRvE+ajLB9YANT23uFHQWrxz3BpIymDzGU6fEV7674sinfxA9BEx+vurExPEpvG4kwQFHu5x8/fQlxzB8wG7MYP8AECCD6aUu2wo2b2MIuKxgADKT5tJTT+lv8wol7Gxm1gkDbecwWf8AK3yrCxKM0k67E9NoHvAFUVGYDUyN/QzE0+2go3L/ABIEh58C+Ff5imb8gB76niGIKlRp4iBl3I8yB76xDZbVZOUksPcND5chXrl8uxJ826sTlga/H401AKOiwjwhIbw8iRynU0RscM0TyncCPKsW9jyqhVZSDlOvI6ykchoP2aT78xuc86n3tO/Pao7d7saR1PBrDGxiBbt3H+0sHLauG00C3ipYkK0iSBEcxrTGIwzXCVsly/eg3RaMXAgsYYKCRGfI64hS22YknKXArCu2xlbQaf2FTh0BGoH7Faa/Efujd+qt3lxU7y5/hFsjBMQrhLi6lFIuKuYhp3bu5Mih4HDovELneM1zTLm0V2bLbDKChAW7lz28wIOadQTWa1sFtQOfLy0pV9x/VR3GTqN7jth0ssMQQWKpkhWRS4uSxRGVYPdkhmCKPEAZJk+DKwtqxUPbwjZTIkq+DvK9qT0bKwHnc0OYRhXEAAgAa/2oV8eEf1frTU9wUrN7j2EdiT3OIKd3aAud83cj7K0M3d93lgGBGbfXlTHE7yM+MyveZi95ClxgUCG9m75BJzAEZYiQCDttydhBnmBMN+QpvDjUerD3RtTlMps1OI2LpuXmkjDszi3mM22t55tLaXUSEyxEFQpBjUVkLh+Z0MQB5axNEtIBfMAapr51OIO1ZyluRHkVzARM+0AQNCRG0+cD9im7/EyWFyQpV/CEjwLAKKqA6AMB7yOewMQPEfQfpVOH+2TzGfX0tXCPnrWsXsbxdIrxPENcWZjxgi2DoocNmK84GVRPnS1rHMEKASc8tPXNoDHWAKcYeD3Uhe0tTzJBPmY3pXZEnuE+vOWE+0GLGdxl3n4HSmMNxbKp11A06E+EEemhrOB0P7+7RY9v+dfyNDimFBHxwGQTzbN5A+yPdHzqMPj4OciX0CjqBMz03A91LW95/m/PSiMIsKR+I/6F/uaGkFewtu6Nc8znD6bGQhYR7vnVHbvZ5ITIEzpuB86ryHr/ANFXwf3v5h+lH5BjD29IG2ojryHwNO4KyFEAe1uegAH9z8KBZ5+jU1h+Xoazk9jGDZ4JlEnckx6TUvaEadCf376vf+96D8zVD7P761FjjuZBsaQNIIE85A5H+amVwfhUx4vD/Y0bEDf0P+o02m49DWjk6KfIg+BGg5Ag+cbVC4UHNMeJiRHIDWaPc9k+/wD1GvPt/V/00kwnwQGULJ2MAeWbmffVLOGhQDqSYPI+s+ho5Gh9ai37Q/fMUMlukexODzLIMEbnyB0+dAv2gWI11EEdZAM9enxp7iB0HnP6UnGvw/00osJOgWJsKFXQwAWMbyRGvvIqMFhQJJ5xuNPLrTg2f+U/mKoTovp+pp3sUpbNn//Z"/>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4101" name="Picture 5" descr="E:\pictures\naamloo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94894"/>
            <a:ext cx="3278744" cy="225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735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 The </a:t>
            </a:r>
            <a:r>
              <a:rPr lang="nl-BE" dirty="0" err="1" smtClean="0"/>
              <a:t>EC’s</a:t>
            </a:r>
            <a:r>
              <a:rPr lang="nl-BE" dirty="0" smtClean="0"/>
              <a:t> </a:t>
            </a:r>
            <a:r>
              <a:rPr lang="nl-BE" dirty="0" err="1" smtClean="0"/>
              <a:t>Proposal</a:t>
            </a:r>
            <a:r>
              <a:rPr lang="nl-BE" dirty="0" smtClean="0"/>
              <a:t> </a:t>
            </a:r>
            <a:endParaRPr lang="nl-BE" dirty="0"/>
          </a:p>
        </p:txBody>
      </p:sp>
      <p:sp>
        <p:nvSpPr>
          <p:cNvPr id="3" name="Tijdelijke aanduiding voor inhoud 2"/>
          <p:cNvSpPr>
            <a:spLocks noGrp="1"/>
          </p:cNvSpPr>
          <p:nvPr>
            <p:ph idx="1"/>
          </p:nvPr>
        </p:nvSpPr>
        <p:spPr>
          <a:xfrm>
            <a:off x="457200" y="1600200"/>
            <a:ext cx="8229600" cy="5069160"/>
          </a:xfrm>
        </p:spPr>
        <p:txBody>
          <a:bodyPr>
            <a:normAutofit/>
          </a:bodyPr>
          <a:lstStyle/>
          <a:p>
            <a:endParaRPr lang="en-US" sz="2800" dirty="0" smtClean="0"/>
          </a:p>
          <a:p>
            <a:pPr marL="0" indent="0">
              <a:buNone/>
            </a:pPr>
            <a:endParaRPr lang="en-US" sz="2800" dirty="0"/>
          </a:p>
          <a:p>
            <a:pPr marL="0" indent="0">
              <a:buNone/>
            </a:pPr>
            <a:endParaRPr lang="nl-BE" dirty="0" smtClean="0"/>
          </a:p>
          <a:p>
            <a:r>
              <a:rPr lang="nl-BE" dirty="0" smtClean="0"/>
              <a:t>Art. 4 (6): The CA </a:t>
            </a:r>
            <a:r>
              <a:rPr lang="nl-BE" dirty="0" err="1" smtClean="0"/>
              <a:t>shall</a:t>
            </a:r>
            <a:r>
              <a:rPr lang="nl-BE" dirty="0" smtClean="0"/>
              <a:t> make </a:t>
            </a:r>
            <a:r>
              <a:rPr lang="nl-BE" dirty="0" err="1" smtClean="0"/>
              <a:t>its</a:t>
            </a:r>
            <a:r>
              <a:rPr lang="nl-BE" dirty="0" smtClean="0"/>
              <a:t> </a:t>
            </a:r>
            <a:r>
              <a:rPr lang="nl-BE" dirty="0" err="1" smtClean="0"/>
              <a:t>decision</a:t>
            </a:r>
            <a:r>
              <a:rPr lang="nl-BE" dirty="0" smtClean="0"/>
              <a:t> make </a:t>
            </a:r>
            <a:r>
              <a:rPr lang="nl-BE" dirty="0" err="1" smtClean="0"/>
              <a:t>its</a:t>
            </a:r>
            <a:r>
              <a:rPr lang="nl-BE" dirty="0" smtClean="0"/>
              <a:t> </a:t>
            </a:r>
            <a:r>
              <a:rPr lang="nl-BE" dirty="0" err="1" smtClean="0"/>
              <a:t>decision</a:t>
            </a:r>
            <a:r>
              <a:rPr lang="nl-BE" dirty="0" smtClean="0"/>
              <a:t> </a:t>
            </a:r>
            <a:r>
              <a:rPr lang="nl-BE" dirty="0" err="1" smtClean="0"/>
              <a:t>pursuant</a:t>
            </a:r>
            <a:r>
              <a:rPr lang="nl-BE" dirty="0" smtClean="0"/>
              <a:t> </a:t>
            </a:r>
            <a:r>
              <a:rPr lang="nl-BE" dirty="0" err="1" smtClean="0"/>
              <a:t>to</a:t>
            </a:r>
            <a:r>
              <a:rPr lang="nl-BE" dirty="0" smtClean="0"/>
              <a:t> par. 2 </a:t>
            </a:r>
            <a:r>
              <a:rPr lang="nl-BE" dirty="0" err="1" smtClean="0"/>
              <a:t>within</a:t>
            </a:r>
            <a:r>
              <a:rPr lang="nl-BE" dirty="0" smtClean="0"/>
              <a:t> </a:t>
            </a:r>
            <a:r>
              <a:rPr lang="nl-BE" b="1" dirty="0" err="1" smtClean="0"/>
              <a:t>three</a:t>
            </a:r>
            <a:r>
              <a:rPr lang="nl-BE" b="1" dirty="0" smtClean="0"/>
              <a:t> </a:t>
            </a:r>
            <a:r>
              <a:rPr lang="nl-BE" b="1" dirty="0" err="1" smtClean="0"/>
              <a:t>months</a:t>
            </a:r>
            <a:r>
              <a:rPr lang="nl-BE" b="1" dirty="0" smtClean="0"/>
              <a:t> </a:t>
            </a:r>
            <a:r>
              <a:rPr lang="nl-BE" b="1" dirty="0" err="1" smtClean="0"/>
              <a:t>from</a:t>
            </a:r>
            <a:r>
              <a:rPr lang="nl-BE" b="1" dirty="0" smtClean="0"/>
              <a:t> the </a:t>
            </a:r>
            <a:r>
              <a:rPr lang="nl-BE" b="1" dirty="0" err="1" smtClean="0"/>
              <a:t>request</a:t>
            </a:r>
            <a:r>
              <a:rPr lang="nl-BE" b="1" dirty="0" smtClean="0"/>
              <a:t> </a:t>
            </a:r>
            <a:r>
              <a:rPr lang="nl-BE" b="1" dirty="0" err="1" smtClean="0"/>
              <a:t>for</a:t>
            </a:r>
            <a:r>
              <a:rPr lang="nl-BE" b="1" dirty="0" smtClean="0"/>
              <a:t> </a:t>
            </a:r>
            <a:r>
              <a:rPr lang="nl-BE" b="1" dirty="0" err="1" smtClean="0"/>
              <a:t>development</a:t>
            </a:r>
            <a:r>
              <a:rPr lang="nl-BE" b="1" dirty="0" smtClean="0"/>
              <a:t> consent </a:t>
            </a:r>
            <a:r>
              <a:rPr lang="nl-BE" b="1" dirty="0" err="1" smtClean="0"/>
              <a:t>and</a:t>
            </a:r>
            <a:r>
              <a:rPr lang="nl-BE" b="1" dirty="0" smtClean="0"/>
              <a:t> </a:t>
            </a:r>
            <a:r>
              <a:rPr lang="nl-BE" b="1" dirty="0" err="1" smtClean="0"/>
              <a:t>provided</a:t>
            </a:r>
            <a:r>
              <a:rPr lang="nl-BE" b="1" dirty="0" smtClean="0"/>
              <a:t> </a:t>
            </a:r>
            <a:r>
              <a:rPr lang="nl-BE" b="1" dirty="0" err="1" smtClean="0"/>
              <a:t>that</a:t>
            </a:r>
            <a:r>
              <a:rPr lang="nl-BE" b="1" dirty="0" smtClean="0"/>
              <a:t> the </a:t>
            </a:r>
            <a:r>
              <a:rPr lang="nl-BE" b="1" dirty="0" err="1" smtClean="0"/>
              <a:t>developer</a:t>
            </a:r>
            <a:r>
              <a:rPr lang="nl-BE" b="1" dirty="0" smtClean="0"/>
              <a:t> has </a:t>
            </a:r>
            <a:r>
              <a:rPr lang="nl-BE" b="1" dirty="0" err="1" smtClean="0"/>
              <a:t>submitted</a:t>
            </a:r>
            <a:r>
              <a:rPr lang="nl-BE" b="1" dirty="0" smtClean="0"/>
              <a:t> </a:t>
            </a:r>
            <a:r>
              <a:rPr lang="nl-BE" b="1" dirty="0" err="1" smtClean="0"/>
              <a:t>all</a:t>
            </a:r>
            <a:r>
              <a:rPr lang="nl-BE" b="1" dirty="0" smtClean="0"/>
              <a:t> the </a:t>
            </a:r>
            <a:r>
              <a:rPr lang="nl-BE" b="1" dirty="0" err="1" smtClean="0"/>
              <a:t>requested</a:t>
            </a:r>
            <a:r>
              <a:rPr lang="nl-BE" b="1" dirty="0" smtClean="0"/>
              <a:t> information</a:t>
            </a:r>
            <a:r>
              <a:rPr lang="nl-BE" dirty="0" smtClean="0"/>
              <a:t>. </a:t>
            </a:r>
          </a:p>
          <a:p>
            <a:pPr lvl="1"/>
            <a:endParaRPr lang="nl-BE" dirty="0" smtClean="0"/>
          </a:p>
        </p:txBody>
      </p:sp>
      <p:sp>
        <p:nvSpPr>
          <p:cNvPr id="4" name="Rechthoek 3"/>
          <p:cNvSpPr/>
          <p:nvPr/>
        </p:nvSpPr>
        <p:spPr>
          <a:xfrm>
            <a:off x="611560" y="1628800"/>
            <a:ext cx="482453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IV. Time frame</a:t>
            </a:r>
            <a:endParaRPr lang="nl-BE" b="1" dirty="0"/>
          </a:p>
        </p:txBody>
      </p:sp>
      <p:pic>
        <p:nvPicPr>
          <p:cNvPr id="5122" name="Picture 2" descr="http://us-cdn.creamermedia.co.za/assets/articles/images/resized/0000012145_240px_sz_eiadela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67885"/>
            <a:ext cx="1492374" cy="27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800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 The </a:t>
            </a:r>
            <a:r>
              <a:rPr lang="nl-BE" dirty="0" err="1" smtClean="0"/>
              <a:t>EC’s</a:t>
            </a:r>
            <a:r>
              <a:rPr lang="nl-BE" dirty="0" smtClean="0"/>
              <a:t> </a:t>
            </a:r>
            <a:r>
              <a:rPr lang="nl-BE" dirty="0" err="1" smtClean="0"/>
              <a:t>Proposal</a:t>
            </a:r>
            <a:r>
              <a:rPr lang="nl-BE" dirty="0" smtClean="0"/>
              <a:t> </a:t>
            </a:r>
            <a:endParaRPr lang="nl-BE" dirty="0"/>
          </a:p>
        </p:txBody>
      </p:sp>
      <p:sp>
        <p:nvSpPr>
          <p:cNvPr id="3" name="Tijdelijke aanduiding voor inhoud 2"/>
          <p:cNvSpPr>
            <a:spLocks noGrp="1"/>
          </p:cNvSpPr>
          <p:nvPr>
            <p:ph idx="1"/>
          </p:nvPr>
        </p:nvSpPr>
        <p:spPr>
          <a:xfrm>
            <a:off x="457200" y="1600200"/>
            <a:ext cx="8229600" cy="5069160"/>
          </a:xfrm>
        </p:spPr>
        <p:txBody>
          <a:bodyPr>
            <a:normAutofit/>
          </a:bodyPr>
          <a:lstStyle/>
          <a:p>
            <a:endParaRPr lang="en-US" sz="2800" dirty="0" smtClean="0"/>
          </a:p>
          <a:p>
            <a:pPr marL="0" indent="0">
              <a:buNone/>
            </a:pPr>
            <a:endParaRPr lang="en-US" sz="2800" dirty="0"/>
          </a:p>
          <a:p>
            <a:pPr marL="0" indent="0">
              <a:buNone/>
            </a:pPr>
            <a:endParaRPr lang="nl-BE" dirty="0" smtClean="0"/>
          </a:p>
          <a:p>
            <a:pPr marL="0" indent="0">
              <a:buNone/>
            </a:pPr>
            <a:r>
              <a:rPr lang="nl-BE" dirty="0"/>
              <a:t>	</a:t>
            </a:r>
          </a:p>
          <a:p>
            <a:endParaRPr lang="nl-BE" dirty="0" smtClean="0"/>
          </a:p>
          <a:p>
            <a:pPr marL="274320" lvl="1" indent="0">
              <a:buNone/>
            </a:pPr>
            <a:endParaRPr lang="nl-BE" dirty="0" smtClean="0"/>
          </a:p>
        </p:txBody>
      </p:sp>
      <p:sp>
        <p:nvSpPr>
          <p:cNvPr id="4" name="Rechthoek 3"/>
          <p:cNvSpPr/>
          <p:nvPr/>
        </p:nvSpPr>
        <p:spPr>
          <a:xfrm>
            <a:off x="631611" y="1484784"/>
            <a:ext cx="482453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First </a:t>
            </a:r>
            <a:r>
              <a:rPr lang="nl-BE" b="1" dirty="0" err="1" smtClean="0"/>
              <a:t>appraisal</a:t>
            </a:r>
            <a:r>
              <a:rPr lang="nl-BE" b="1" dirty="0" smtClean="0"/>
              <a:t>: a </a:t>
            </a:r>
            <a:r>
              <a:rPr lang="nl-BE" b="1" dirty="0" err="1" smtClean="0"/>
              <a:t>good</a:t>
            </a:r>
            <a:r>
              <a:rPr lang="nl-BE" b="1" dirty="0" smtClean="0"/>
              <a:t> step forwards?</a:t>
            </a:r>
            <a:r>
              <a:rPr lang="en-US" b="1" dirty="0" smtClean="0"/>
              <a:t> </a:t>
            </a:r>
            <a:r>
              <a:rPr lang="nl-BE" b="1" dirty="0" smtClean="0"/>
              <a:t> </a:t>
            </a:r>
            <a:endParaRPr lang="nl-BE" b="1" dirty="0"/>
          </a:p>
        </p:txBody>
      </p:sp>
      <p:graphicFrame>
        <p:nvGraphicFramePr>
          <p:cNvPr id="5" name="Tabel 4"/>
          <p:cNvGraphicFramePr>
            <a:graphicFrameLocks noGrp="1"/>
          </p:cNvGraphicFramePr>
          <p:nvPr>
            <p:extLst>
              <p:ext uri="{D42A27DB-BD31-4B8C-83A1-F6EECF244321}">
                <p14:modId xmlns:p14="http://schemas.microsoft.com/office/powerpoint/2010/main" val="36489794"/>
              </p:ext>
            </p:extLst>
          </p:nvPr>
        </p:nvGraphicFramePr>
        <p:xfrm>
          <a:off x="1403648" y="2636912"/>
          <a:ext cx="6984776" cy="4121393"/>
        </p:xfrm>
        <a:graphic>
          <a:graphicData uri="http://schemas.openxmlformats.org/drawingml/2006/table">
            <a:tbl>
              <a:tblPr firstRow="1" bandRow="1">
                <a:tableStyleId>{5C22544A-7EE6-4342-B048-85BDC9FD1C3A}</a:tableStyleId>
              </a:tblPr>
              <a:tblGrid>
                <a:gridCol w="3456384"/>
                <a:gridCol w="3528392"/>
              </a:tblGrid>
              <a:tr h="351990">
                <a:tc>
                  <a:txBody>
                    <a:bodyPr/>
                    <a:lstStyle/>
                    <a:p>
                      <a:r>
                        <a:rPr lang="nl-BE" dirty="0" smtClean="0"/>
                        <a:t>Pros</a:t>
                      </a:r>
                      <a:endParaRPr lang="nl-BE" dirty="0"/>
                    </a:p>
                  </a:txBody>
                  <a:tcPr/>
                </a:tc>
                <a:tc>
                  <a:txBody>
                    <a:bodyPr/>
                    <a:lstStyle/>
                    <a:p>
                      <a:r>
                        <a:rPr lang="nl-BE" dirty="0" err="1" smtClean="0"/>
                        <a:t>Cons</a:t>
                      </a:r>
                      <a:endParaRPr lang="nl-BE" dirty="0"/>
                    </a:p>
                  </a:txBody>
                  <a:tcPr/>
                </a:tc>
              </a:tr>
              <a:tr h="1286753">
                <a:tc>
                  <a:txBody>
                    <a:bodyPr/>
                    <a:lstStyle/>
                    <a:p>
                      <a:r>
                        <a:rPr lang="nl-BE" dirty="0" smtClean="0"/>
                        <a:t>More</a:t>
                      </a:r>
                      <a:r>
                        <a:rPr lang="nl-BE" baseline="0" dirty="0" smtClean="0"/>
                        <a:t> </a:t>
                      </a:r>
                      <a:r>
                        <a:rPr lang="nl-BE" baseline="0" dirty="0" err="1" smtClean="0"/>
                        <a:t>guidance</a:t>
                      </a:r>
                      <a:r>
                        <a:rPr lang="nl-BE" baseline="0" dirty="0" smtClean="0"/>
                        <a:t> </a:t>
                      </a:r>
                      <a:r>
                        <a:rPr lang="nl-BE" baseline="0" dirty="0" err="1" smtClean="0"/>
                        <a:t>by</a:t>
                      </a:r>
                      <a:r>
                        <a:rPr lang="nl-BE" baseline="0" dirty="0" smtClean="0"/>
                        <a:t> </a:t>
                      </a:r>
                      <a:r>
                        <a:rPr lang="nl-BE" baseline="0" dirty="0" err="1" smtClean="0"/>
                        <a:t>modifying</a:t>
                      </a:r>
                      <a:r>
                        <a:rPr lang="nl-BE" baseline="0" dirty="0" smtClean="0"/>
                        <a:t> the criteria of annex III + </a:t>
                      </a:r>
                      <a:r>
                        <a:rPr lang="nl-BE" baseline="0" dirty="0" err="1" smtClean="0"/>
                        <a:t>delegated</a:t>
                      </a:r>
                      <a:r>
                        <a:rPr lang="nl-BE" baseline="0" dirty="0" smtClean="0"/>
                        <a:t> acts are </a:t>
                      </a:r>
                      <a:r>
                        <a:rPr lang="nl-BE" baseline="0" dirty="0" err="1" smtClean="0"/>
                        <a:t>possible</a:t>
                      </a:r>
                      <a:endParaRPr lang="nl-BE" dirty="0"/>
                    </a:p>
                  </a:txBody>
                  <a:tcPr/>
                </a:tc>
                <a:tc>
                  <a:txBody>
                    <a:bodyPr/>
                    <a:lstStyle/>
                    <a:p>
                      <a:r>
                        <a:rPr lang="nl-BE" dirty="0" smtClean="0"/>
                        <a:t>Too</a:t>
                      </a:r>
                      <a:r>
                        <a:rPr lang="nl-BE" baseline="0" dirty="0" smtClean="0"/>
                        <a:t> </a:t>
                      </a:r>
                      <a:r>
                        <a:rPr lang="nl-BE" baseline="0" dirty="0" err="1" smtClean="0"/>
                        <a:t>broad</a:t>
                      </a:r>
                      <a:r>
                        <a:rPr lang="nl-BE" baseline="0" dirty="0" smtClean="0"/>
                        <a:t> </a:t>
                      </a:r>
                      <a:r>
                        <a:rPr lang="nl-BE" baseline="0" dirty="0" err="1" smtClean="0"/>
                        <a:t>discretion</a:t>
                      </a:r>
                      <a:r>
                        <a:rPr lang="nl-BE" baseline="0" dirty="0" smtClean="0"/>
                        <a:t> </a:t>
                      </a:r>
                      <a:r>
                        <a:rPr lang="nl-BE" baseline="0" dirty="0" err="1" smtClean="0"/>
                        <a:t>and</a:t>
                      </a:r>
                      <a:r>
                        <a:rPr lang="nl-BE" baseline="0" dirty="0" smtClean="0"/>
                        <a:t> </a:t>
                      </a:r>
                      <a:r>
                        <a:rPr lang="nl-BE" dirty="0" smtClean="0"/>
                        <a:t>no </a:t>
                      </a:r>
                      <a:r>
                        <a:rPr lang="nl-BE" dirty="0" err="1" smtClean="0"/>
                        <a:t>clear</a:t>
                      </a:r>
                      <a:r>
                        <a:rPr lang="nl-BE" dirty="0" smtClean="0"/>
                        <a:t> </a:t>
                      </a:r>
                      <a:r>
                        <a:rPr lang="nl-BE" dirty="0" err="1" smtClean="0"/>
                        <a:t>vision</a:t>
                      </a:r>
                      <a:r>
                        <a:rPr lang="nl-BE" dirty="0" smtClean="0"/>
                        <a:t> on the </a:t>
                      </a:r>
                      <a:r>
                        <a:rPr lang="nl-BE" dirty="0" err="1" smtClean="0"/>
                        <a:t>use</a:t>
                      </a:r>
                      <a:r>
                        <a:rPr lang="nl-BE" dirty="0" smtClean="0"/>
                        <a:t> of </a:t>
                      </a:r>
                      <a:r>
                        <a:rPr lang="nl-BE" dirty="0" err="1" smtClean="0"/>
                        <a:t>thresholds</a:t>
                      </a:r>
                      <a:r>
                        <a:rPr lang="nl-BE" baseline="0" dirty="0" smtClean="0"/>
                        <a:t> &lt;&gt; minimum </a:t>
                      </a:r>
                      <a:r>
                        <a:rPr lang="nl-BE" baseline="0" dirty="0" err="1" smtClean="0"/>
                        <a:t>thresholds</a:t>
                      </a:r>
                      <a:r>
                        <a:rPr lang="nl-BE" baseline="0" dirty="0" smtClean="0"/>
                        <a:t> via </a:t>
                      </a:r>
                      <a:r>
                        <a:rPr lang="nl-BE" baseline="0" dirty="0" err="1" smtClean="0"/>
                        <a:t>delegated</a:t>
                      </a:r>
                      <a:r>
                        <a:rPr lang="nl-BE" baseline="0" dirty="0" smtClean="0"/>
                        <a:t> acts?</a:t>
                      </a:r>
                      <a:endParaRPr lang="nl-BE" dirty="0"/>
                    </a:p>
                  </a:txBody>
                  <a:tcPr/>
                </a:tc>
              </a:tr>
              <a:tr h="806548">
                <a:tc>
                  <a:txBody>
                    <a:bodyPr/>
                    <a:lstStyle/>
                    <a:p>
                      <a:r>
                        <a:rPr lang="nl-BE" dirty="0" err="1" smtClean="0"/>
                        <a:t>Harmonisation</a:t>
                      </a:r>
                      <a:r>
                        <a:rPr lang="nl-BE" dirty="0" smtClean="0"/>
                        <a:t> of the</a:t>
                      </a:r>
                      <a:r>
                        <a:rPr lang="nl-BE" baseline="0" dirty="0" smtClean="0"/>
                        <a:t> screening </a:t>
                      </a:r>
                      <a:r>
                        <a:rPr lang="nl-BE" baseline="0" dirty="0" err="1" smtClean="0"/>
                        <a:t>process</a:t>
                      </a:r>
                      <a:r>
                        <a:rPr lang="nl-BE" baseline="0" dirty="0" smtClean="0"/>
                        <a:t> (</a:t>
                      </a:r>
                      <a:r>
                        <a:rPr lang="nl-BE" baseline="0" dirty="0" err="1" smtClean="0"/>
                        <a:t>codification</a:t>
                      </a:r>
                      <a:r>
                        <a:rPr lang="nl-BE" baseline="0" dirty="0" smtClean="0"/>
                        <a:t> of </a:t>
                      </a:r>
                      <a:r>
                        <a:rPr lang="nl-BE" baseline="0" dirty="0" err="1" smtClean="0"/>
                        <a:t>existing</a:t>
                      </a:r>
                      <a:r>
                        <a:rPr lang="nl-BE" baseline="0" dirty="0" smtClean="0"/>
                        <a:t> </a:t>
                      </a:r>
                      <a:r>
                        <a:rPr lang="nl-BE" baseline="0" dirty="0" err="1" smtClean="0"/>
                        <a:t>simplified</a:t>
                      </a:r>
                      <a:r>
                        <a:rPr lang="nl-BE" baseline="0" dirty="0" smtClean="0"/>
                        <a:t> procedure)</a:t>
                      </a:r>
                      <a:endParaRPr lang="nl-BE" dirty="0"/>
                    </a:p>
                  </a:txBody>
                  <a:tcPr/>
                </a:tc>
                <a:tc>
                  <a:txBody>
                    <a:bodyPr/>
                    <a:lstStyle/>
                    <a:p>
                      <a:r>
                        <a:rPr lang="nl-BE" dirty="0" err="1" smtClean="0"/>
                        <a:t>Subsidiarity</a:t>
                      </a:r>
                      <a:r>
                        <a:rPr lang="nl-BE" baseline="0" dirty="0" smtClean="0"/>
                        <a:t> (</a:t>
                      </a:r>
                      <a:r>
                        <a:rPr lang="nl-BE" baseline="0" dirty="0" err="1" smtClean="0"/>
                        <a:t>intervention</a:t>
                      </a:r>
                      <a:r>
                        <a:rPr lang="nl-BE" baseline="0" dirty="0" smtClean="0"/>
                        <a:t> in permit </a:t>
                      </a:r>
                      <a:r>
                        <a:rPr lang="nl-BE" baseline="0" dirty="0" err="1" smtClean="0"/>
                        <a:t>proceedings</a:t>
                      </a:r>
                      <a:r>
                        <a:rPr lang="nl-BE" baseline="0" dirty="0" smtClean="0"/>
                        <a:t>?)</a:t>
                      </a:r>
                      <a:endParaRPr lang="nl-BE" dirty="0"/>
                    </a:p>
                  </a:txBody>
                  <a:tcPr/>
                </a:tc>
              </a:tr>
              <a:tr h="806548">
                <a:tc>
                  <a:txBody>
                    <a:bodyPr/>
                    <a:lstStyle/>
                    <a:p>
                      <a:r>
                        <a:rPr lang="nl-BE" dirty="0" err="1" smtClean="0"/>
                        <a:t>Clarification</a:t>
                      </a:r>
                      <a:r>
                        <a:rPr lang="nl-BE" dirty="0" smtClean="0"/>
                        <a:t> of</a:t>
                      </a:r>
                      <a:r>
                        <a:rPr lang="nl-BE" baseline="0" dirty="0" smtClean="0"/>
                        <a:t> the content of the screening </a:t>
                      </a:r>
                      <a:r>
                        <a:rPr lang="nl-BE" baseline="0" dirty="0" err="1" smtClean="0"/>
                        <a:t>decision</a:t>
                      </a:r>
                      <a:endParaRPr lang="nl-BE" dirty="0"/>
                    </a:p>
                  </a:txBody>
                  <a:tcPr/>
                </a:tc>
                <a:tc>
                  <a:txBody>
                    <a:bodyPr/>
                    <a:lstStyle/>
                    <a:p>
                      <a:r>
                        <a:rPr lang="nl-BE" dirty="0" smtClean="0"/>
                        <a:t>No </a:t>
                      </a:r>
                      <a:r>
                        <a:rPr lang="nl-BE" dirty="0" err="1" smtClean="0"/>
                        <a:t>clear</a:t>
                      </a:r>
                      <a:r>
                        <a:rPr lang="nl-BE" dirty="0" smtClean="0"/>
                        <a:t> </a:t>
                      </a:r>
                      <a:r>
                        <a:rPr lang="nl-BE" dirty="0" err="1" smtClean="0"/>
                        <a:t>provisions</a:t>
                      </a:r>
                      <a:r>
                        <a:rPr lang="nl-BE" dirty="0" smtClean="0"/>
                        <a:t> on </a:t>
                      </a:r>
                      <a:r>
                        <a:rPr lang="nl-BE" dirty="0" err="1" smtClean="0"/>
                        <a:t>consultation</a:t>
                      </a:r>
                      <a:r>
                        <a:rPr lang="nl-BE" dirty="0" smtClean="0"/>
                        <a:t> </a:t>
                      </a:r>
                      <a:r>
                        <a:rPr lang="nl-BE" dirty="0" err="1" smtClean="0"/>
                        <a:t>and</a:t>
                      </a:r>
                      <a:r>
                        <a:rPr lang="nl-BE" dirty="0" smtClean="0"/>
                        <a:t> the review of screening </a:t>
                      </a:r>
                      <a:r>
                        <a:rPr lang="nl-BE" dirty="0" err="1" smtClean="0"/>
                        <a:t>decisions</a:t>
                      </a:r>
                      <a:endParaRPr lang="nl-BE" dirty="0"/>
                    </a:p>
                  </a:txBody>
                  <a:tcPr/>
                </a:tc>
              </a:tr>
              <a:tr h="564584">
                <a:tc>
                  <a:txBody>
                    <a:bodyPr/>
                    <a:lstStyle/>
                    <a:p>
                      <a:r>
                        <a:rPr lang="nl-BE" dirty="0" err="1" smtClean="0"/>
                        <a:t>Not</a:t>
                      </a:r>
                      <a:r>
                        <a:rPr lang="nl-BE" dirty="0" smtClean="0"/>
                        <a:t> </a:t>
                      </a:r>
                      <a:r>
                        <a:rPr lang="nl-BE" dirty="0" err="1" smtClean="0"/>
                        <a:t>give</a:t>
                      </a:r>
                      <a:r>
                        <a:rPr lang="nl-BE" dirty="0" smtClean="0"/>
                        <a:t> up on the smaller</a:t>
                      </a:r>
                      <a:r>
                        <a:rPr lang="nl-BE" baseline="0" dirty="0" smtClean="0"/>
                        <a:t> </a:t>
                      </a:r>
                      <a:r>
                        <a:rPr lang="nl-BE" baseline="0" dirty="0" err="1" smtClean="0"/>
                        <a:t>effects</a:t>
                      </a:r>
                      <a:r>
                        <a:rPr lang="nl-BE" baseline="0" dirty="0" smtClean="0"/>
                        <a:t> on the environment</a:t>
                      </a:r>
                      <a:endParaRPr lang="nl-BE" dirty="0"/>
                    </a:p>
                  </a:txBody>
                  <a:tcPr/>
                </a:tc>
                <a:tc>
                  <a:txBody>
                    <a:bodyPr/>
                    <a:lstStyle/>
                    <a:p>
                      <a:r>
                        <a:rPr lang="nl-BE" dirty="0" err="1" smtClean="0"/>
                        <a:t>Penalize</a:t>
                      </a:r>
                      <a:r>
                        <a:rPr lang="nl-BE" dirty="0" smtClean="0"/>
                        <a:t> more the </a:t>
                      </a:r>
                      <a:r>
                        <a:rPr lang="nl-BE" dirty="0" err="1" smtClean="0"/>
                        <a:t>SMEs</a:t>
                      </a:r>
                      <a:r>
                        <a:rPr lang="nl-BE" dirty="0" smtClean="0"/>
                        <a:t> (?)</a:t>
                      </a:r>
                    </a:p>
                    <a:p>
                      <a:endParaRPr lang="nl-BE" dirty="0"/>
                    </a:p>
                  </a:txBody>
                  <a:tcPr/>
                </a:tc>
              </a:tr>
            </a:tbl>
          </a:graphicData>
        </a:graphic>
      </p:graphicFrame>
    </p:spTree>
    <p:extLst>
      <p:ext uri="{BB962C8B-B14F-4D97-AF65-F5344CB8AC3E}">
        <p14:creationId xmlns:p14="http://schemas.microsoft.com/office/powerpoint/2010/main" val="2841043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VI. </a:t>
            </a:r>
            <a:r>
              <a:rPr lang="nl-BE" dirty="0" err="1" smtClean="0"/>
              <a:t>Conclusions</a:t>
            </a:r>
            <a:r>
              <a:rPr lang="nl-BE" dirty="0" smtClean="0"/>
              <a:t> </a:t>
            </a:r>
            <a:r>
              <a:rPr lang="nl-BE" dirty="0" err="1" smtClean="0"/>
              <a:t>and</a:t>
            </a:r>
            <a:r>
              <a:rPr lang="nl-BE" dirty="0" smtClean="0"/>
              <a:t> outlook</a:t>
            </a:r>
            <a:endParaRPr lang="nl-BE" dirty="0"/>
          </a:p>
        </p:txBody>
      </p:sp>
      <p:sp>
        <p:nvSpPr>
          <p:cNvPr id="3" name="Tijdelijke aanduiding voor tekst 2"/>
          <p:cNvSpPr>
            <a:spLocks noGrp="1"/>
          </p:cNvSpPr>
          <p:nvPr>
            <p:ph type="body" idx="1"/>
          </p:nvPr>
        </p:nvSpPr>
        <p:spPr/>
        <p:txBody>
          <a:bodyPr/>
          <a:lstStyle/>
          <a:p>
            <a:endParaRPr lang="nl-BE"/>
          </a:p>
        </p:txBody>
      </p:sp>
    </p:spTree>
    <p:extLst>
      <p:ext uri="{BB962C8B-B14F-4D97-AF65-F5344CB8AC3E}">
        <p14:creationId xmlns:p14="http://schemas.microsoft.com/office/powerpoint/2010/main" val="894117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VI. </a:t>
            </a:r>
            <a:r>
              <a:rPr lang="nl-BE" dirty="0" err="1" smtClean="0"/>
              <a:t>Conclusions</a:t>
            </a:r>
            <a:r>
              <a:rPr lang="nl-BE" dirty="0" smtClean="0"/>
              <a:t> </a:t>
            </a:r>
            <a:r>
              <a:rPr lang="nl-BE" dirty="0" err="1" smtClean="0"/>
              <a:t>and</a:t>
            </a:r>
            <a:r>
              <a:rPr lang="nl-BE" dirty="0" smtClean="0"/>
              <a:t> outlook</a:t>
            </a:r>
            <a:endParaRPr lang="nl-BE" dirty="0"/>
          </a:p>
        </p:txBody>
      </p:sp>
      <p:sp>
        <p:nvSpPr>
          <p:cNvPr id="3" name="Tijdelijke aanduiding voor inhoud 2"/>
          <p:cNvSpPr>
            <a:spLocks noGrp="1"/>
          </p:cNvSpPr>
          <p:nvPr>
            <p:ph idx="1"/>
          </p:nvPr>
        </p:nvSpPr>
        <p:spPr>
          <a:xfrm>
            <a:off x="457200" y="1916832"/>
            <a:ext cx="8229600" cy="4941168"/>
          </a:xfrm>
        </p:spPr>
        <p:txBody>
          <a:bodyPr>
            <a:normAutofit lnSpcReduction="10000"/>
          </a:bodyPr>
          <a:lstStyle/>
          <a:p>
            <a:pPr marL="0" indent="0">
              <a:buNone/>
            </a:pPr>
            <a:endParaRPr lang="nl-BE" sz="800" b="1" dirty="0" smtClean="0"/>
          </a:p>
          <a:p>
            <a:pPr marL="0" indent="0">
              <a:buNone/>
            </a:pPr>
            <a:r>
              <a:rPr lang="en-US" dirty="0" smtClean="0"/>
              <a:t>“</a:t>
            </a:r>
            <a:r>
              <a:rPr lang="en-US" i="1" dirty="0" smtClean="0"/>
              <a:t>Il </a:t>
            </a:r>
            <a:r>
              <a:rPr lang="en-US" i="1" dirty="0" err="1" smtClean="0"/>
              <a:t>faut</a:t>
            </a:r>
            <a:r>
              <a:rPr lang="en-US" i="1" dirty="0" smtClean="0"/>
              <a:t> imaginer </a:t>
            </a:r>
            <a:r>
              <a:rPr lang="en-US" i="1" dirty="0" err="1" smtClean="0"/>
              <a:t>Sisyphe</a:t>
            </a:r>
            <a:r>
              <a:rPr lang="en-US" i="1" dirty="0" smtClean="0"/>
              <a:t> </a:t>
            </a:r>
            <a:r>
              <a:rPr lang="en-US" i="1" dirty="0" err="1" smtClean="0"/>
              <a:t>heureux</a:t>
            </a:r>
            <a:r>
              <a:rPr lang="en-US" dirty="0" smtClean="0"/>
              <a:t>”</a:t>
            </a:r>
          </a:p>
          <a:p>
            <a:pPr marL="0" indent="0">
              <a:buNone/>
            </a:pPr>
            <a:endParaRPr lang="en-US" dirty="0"/>
          </a:p>
          <a:p>
            <a:pPr marL="0" indent="0">
              <a:buNone/>
            </a:pPr>
            <a:r>
              <a:rPr lang="en-US" b="1" dirty="0"/>
              <a:t>s</a:t>
            </a:r>
            <a:r>
              <a:rPr lang="en-US" b="1" dirty="0" smtClean="0"/>
              <a:t>creening : </a:t>
            </a:r>
            <a:r>
              <a:rPr lang="en-US" dirty="0" smtClean="0"/>
              <a:t>cumbersome balance</a:t>
            </a:r>
          </a:p>
          <a:p>
            <a:pPr marL="0" indent="0">
              <a:buNone/>
            </a:pPr>
            <a:r>
              <a:rPr lang="en-US" dirty="0" smtClean="0"/>
              <a:t>between</a:t>
            </a:r>
          </a:p>
          <a:p>
            <a:pPr>
              <a:buFontTx/>
              <a:buChar char="-"/>
            </a:pPr>
            <a:r>
              <a:rPr lang="en-US" i="1" dirty="0" smtClean="0"/>
              <a:t>death by a thousand cuts </a:t>
            </a:r>
            <a:r>
              <a:rPr lang="en-US" dirty="0" smtClean="0"/>
              <a:t>(scope</a:t>
            </a:r>
          </a:p>
          <a:p>
            <a:pPr marL="0" indent="0">
              <a:buNone/>
            </a:pPr>
            <a:r>
              <a:rPr lang="en-US" dirty="0" smtClean="0"/>
              <a:t>  of EIA </a:t>
            </a:r>
            <a:r>
              <a:rPr lang="en-US" u="sng" dirty="0" smtClean="0"/>
              <a:t>wide enough</a:t>
            </a:r>
            <a:r>
              <a:rPr lang="en-US" dirty="0" smtClean="0"/>
              <a:t>)</a:t>
            </a:r>
          </a:p>
          <a:p>
            <a:pPr>
              <a:buFontTx/>
              <a:buChar char="-"/>
            </a:pPr>
            <a:r>
              <a:rPr lang="en-US" dirty="0" smtClean="0"/>
              <a:t>administrative burden (scope of </a:t>
            </a:r>
          </a:p>
          <a:p>
            <a:pPr marL="0" indent="0">
              <a:buNone/>
            </a:pPr>
            <a:r>
              <a:rPr lang="en-US" dirty="0" smtClean="0"/>
              <a:t>  EIA </a:t>
            </a:r>
            <a:r>
              <a:rPr lang="en-US" u="sng" dirty="0" smtClean="0"/>
              <a:t>not too wide</a:t>
            </a:r>
            <a:r>
              <a:rPr lang="en-US" dirty="0" smtClean="0"/>
              <a:t>)</a:t>
            </a:r>
            <a:endParaRPr lang="en-US" dirty="0"/>
          </a:p>
          <a:p>
            <a:endParaRPr lang="nl-BE" dirty="0" smtClean="0"/>
          </a:p>
          <a:p>
            <a:pPr marL="0" indent="0">
              <a:buNone/>
            </a:pPr>
            <a:r>
              <a:rPr lang="nl-BE" dirty="0" smtClean="0"/>
              <a:t>“</a:t>
            </a:r>
            <a:r>
              <a:rPr lang="nl-BE" dirty="0" err="1" smtClean="0"/>
              <a:t>effective</a:t>
            </a:r>
            <a:r>
              <a:rPr lang="nl-BE" dirty="0" smtClean="0"/>
              <a:t> screening”:</a:t>
            </a:r>
            <a:r>
              <a:rPr lang="nl-BE" b="1" dirty="0" smtClean="0"/>
              <a:t> </a:t>
            </a:r>
            <a:r>
              <a:rPr lang="nl-BE" dirty="0" err="1" smtClean="0"/>
              <a:t>difficult</a:t>
            </a:r>
            <a:r>
              <a:rPr lang="nl-BE" dirty="0" smtClean="0"/>
              <a:t> but </a:t>
            </a:r>
            <a:r>
              <a:rPr lang="nl-BE" dirty="0" err="1" smtClean="0"/>
              <a:t>still</a:t>
            </a:r>
            <a:r>
              <a:rPr lang="nl-BE" dirty="0" smtClean="0"/>
              <a:t> a </a:t>
            </a:r>
            <a:r>
              <a:rPr lang="nl-BE" dirty="0" err="1" smtClean="0"/>
              <a:t>fundamental</a:t>
            </a:r>
            <a:r>
              <a:rPr lang="nl-BE" dirty="0" smtClean="0"/>
              <a:t> </a:t>
            </a:r>
            <a:r>
              <a:rPr lang="nl-BE" b="1" dirty="0" err="1" smtClean="0"/>
              <a:t>challenge</a:t>
            </a:r>
            <a:r>
              <a:rPr lang="nl-BE" b="1" dirty="0" smtClean="0"/>
              <a:t> </a:t>
            </a:r>
            <a:r>
              <a:rPr lang="nl-BE" dirty="0" smtClean="0"/>
              <a:t>in order </a:t>
            </a:r>
            <a:r>
              <a:rPr lang="nl-BE" dirty="0" err="1" smtClean="0"/>
              <a:t>to</a:t>
            </a:r>
            <a:r>
              <a:rPr lang="nl-BE" dirty="0" smtClean="0"/>
              <a:t> </a:t>
            </a:r>
            <a:r>
              <a:rPr lang="nl-BE" dirty="0" err="1" smtClean="0"/>
              <a:t>ensure</a:t>
            </a:r>
            <a:r>
              <a:rPr lang="nl-BE" dirty="0" smtClean="0"/>
              <a:t> </a:t>
            </a:r>
            <a:r>
              <a:rPr lang="nl-BE" dirty="0" err="1" smtClean="0"/>
              <a:t>sustainability</a:t>
            </a:r>
            <a:r>
              <a:rPr lang="nl-BE" dirty="0" smtClean="0"/>
              <a:t> in the EU</a:t>
            </a:r>
            <a:endParaRPr lang="nl-BE" dirty="0"/>
          </a:p>
        </p:txBody>
      </p:sp>
      <p:pic>
        <p:nvPicPr>
          <p:cNvPr id="1026" name="Picture 2" descr="http://coconutheadsets.com/wp-content/uploads/2009/12/sisyphu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420888"/>
            <a:ext cx="28765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879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Rechte verbindingslijn met pijl 89"/>
          <p:cNvCxnSpPr/>
          <p:nvPr/>
        </p:nvCxnSpPr>
        <p:spPr>
          <a:xfrm>
            <a:off x="2659034" y="5392093"/>
            <a:ext cx="0" cy="350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nl-BE" dirty="0" smtClean="0"/>
              <a:t>I. Setting the stage</a:t>
            </a:r>
            <a:endParaRPr lang="nl-BE" dirty="0"/>
          </a:p>
        </p:txBody>
      </p:sp>
      <p:pic>
        <p:nvPicPr>
          <p:cNvPr id="4" name="Picture 2" descr="http://www.infosysblogs.com/bpo/images/ABC_2912_1_mo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91197"/>
            <a:ext cx="3771900" cy="247650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2181648" y="2024844"/>
            <a:ext cx="3492388"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err="1" smtClean="0"/>
              <a:t>Request</a:t>
            </a:r>
            <a:r>
              <a:rPr lang="nl-BE" sz="1600" b="1" dirty="0" smtClean="0"/>
              <a:t> </a:t>
            </a:r>
            <a:r>
              <a:rPr lang="nl-BE" sz="1600" b="1" dirty="0" err="1" smtClean="0"/>
              <a:t>for</a:t>
            </a:r>
            <a:r>
              <a:rPr lang="nl-BE" sz="1600" b="1" dirty="0" smtClean="0"/>
              <a:t> </a:t>
            </a:r>
            <a:r>
              <a:rPr lang="nl-BE" sz="1600" b="1" dirty="0" err="1" smtClean="0"/>
              <a:t>development</a:t>
            </a:r>
            <a:r>
              <a:rPr lang="nl-BE" sz="1600" b="1" dirty="0" smtClean="0"/>
              <a:t> consent</a:t>
            </a:r>
            <a:endParaRPr lang="nl-BE" sz="1600" b="1" dirty="0"/>
          </a:p>
        </p:txBody>
      </p:sp>
      <p:cxnSp>
        <p:nvCxnSpPr>
          <p:cNvPr id="34" name="Rechte verbindingslijn 33"/>
          <p:cNvCxnSpPr/>
          <p:nvPr/>
        </p:nvCxnSpPr>
        <p:spPr>
          <a:xfrm flipV="1">
            <a:off x="2625540" y="2810380"/>
            <a:ext cx="1327255" cy="46037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a:off x="3906139" y="2810380"/>
            <a:ext cx="1293495" cy="46036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p:nvPr/>
        </p:nvCxnSpPr>
        <p:spPr>
          <a:xfrm>
            <a:off x="5228184" y="3292592"/>
            <a:ext cx="0" cy="333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hthoek 44"/>
          <p:cNvSpPr/>
          <p:nvPr/>
        </p:nvSpPr>
        <p:spPr>
          <a:xfrm>
            <a:off x="2065032" y="3254099"/>
            <a:ext cx="1224136" cy="5292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Annex I</a:t>
            </a:r>
            <a:endParaRPr lang="nl-BE" b="1" dirty="0"/>
          </a:p>
        </p:txBody>
      </p:sp>
      <p:sp>
        <p:nvSpPr>
          <p:cNvPr id="53" name="Tijdelijke aanduiding voor inhoud 52"/>
          <p:cNvSpPr>
            <a:spLocks noGrp="1"/>
          </p:cNvSpPr>
          <p:nvPr>
            <p:ph idx="1"/>
          </p:nvPr>
        </p:nvSpPr>
        <p:spPr>
          <a:xfrm>
            <a:off x="4556557" y="4233489"/>
            <a:ext cx="1355449"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nl-BE" sz="1800" b="1" dirty="0" smtClean="0"/>
              <a:t>screening</a:t>
            </a:r>
            <a:endParaRPr lang="nl-BE" sz="1800" b="1" dirty="0"/>
          </a:p>
        </p:txBody>
      </p:sp>
      <p:cxnSp>
        <p:nvCxnSpPr>
          <p:cNvPr id="60" name="Rechte verbindingslijn met pijl 59"/>
          <p:cNvCxnSpPr>
            <a:stCxn id="53" idx="2"/>
          </p:cNvCxnSpPr>
          <p:nvPr/>
        </p:nvCxnSpPr>
        <p:spPr>
          <a:xfrm>
            <a:off x="5234282" y="4665537"/>
            <a:ext cx="134750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Rechte verbindingslijn met pijl 64"/>
          <p:cNvCxnSpPr>
            <a:stCxn id="53" idx="2"/>
          </p:cNvCxnSpPr>
          <p:nvPr/>
        </p:nvCxnSpPr>
        <p:spPr>
          <a:xfrm flipH="1">
            <a:off x="4133510" y="4665537"/>
            <a:ext cx="110077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Rechthoek 69"/>
          <p:cNvSpPr/>
          <p:nvPr/>
        </p:nvSpPr>
        <p:spPr>
          <a:xfrm>
            <a:off x="3814449" y="4891361"/>
            <a:ext cx="1205081"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EIA</a:t>
            </a:r>
            <a:endParaRPr lang="nl-BE" b="1" dirty="0"/>
          </a:p>
        </p:txBody>
      </p:sp>
      <p:sp>
        <p:nvSpPr>
          <p:cNvPr id="71" name="Rechthoek 70"/>
          <p:cNvSpPr/>
          <p:nvPr/>
        </p:nvSpPr>
        <p:spPr>
          <a:xfrm>
            <a:off x="6076920" y="4912300"/>
            <a:ext cx="1205081"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t>n</a:t>
            </a:r>
            <a:r>
              <a:rPr lang="nl-BE" b="1" dirty="0" smtClean="0"/>
              <a:t>o EIA</a:t>
            </a:r>
            <a:endParaRPr lang="nl-BE" b="1" dirty="0"/>
          </a:p>
        </p:txBody>
      </p:sp>
      <p:cxnSp>
        <p:nvCxnSpPr>
          <p:cNvPr id="73" name="Rechte verbindingslijn met pijl 72"/>
          <p:cNvCxnSpPr>
            <a:stCxn id="70" idx="1"/>
          </p:cNvCxnSpPr>
          <p:nvPr/>
        </p:nvCxnSpPr>
        <p:spPr>
          <a:xfrm flipH="1">
            <a:off x="3198745" y="5107385"/>
            <a:ext cx="6157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Rechte verbindingslijn met pijl 77"/>
          <p:cNvCxnSpPr/>
          <p:nvPr/>
        </p:nvCxnSpPr>
        <p:spPr>
          <a:xfrm>
            <a:off x="2690022" y="3783307"/>
            <a:ext cx="0" cy="990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Rechte verbindingslijn met pijl 81"/>
          <p:cNvCxnSpPr>
            <a:stCxn id="71" idx="2"/>
          </p:cNvCxnSpPr>
          <p:nvPr/>
        </p:nvCxnSpPr>
        <p:spPr>
          <a:xfrm flipH="1">
            <a:off x="6679460" y="5344348"/>
            <a:ext cx="1" cy="350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Rechthoek 85"/>
          <p:cNvSpPr/>
          <p:nvPr/>
        </p:nvSpPr>
        <p:spPr>
          <a:xfrm>
            <a:off x="2025126" y="4828185"/>
            <a:ext cx="1224136" cy="6580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EIA-</a:t>
            </a:r>
            <a:r>
              <a:rPr lang="nl-BE" b="1" dirty="0" err="1" smtClean="0"/>
              <a:t>process</a:t>
            </a:r>
            <a:endParaRPr lang="nl-BE" b="1" dirty="0"/>
          </a:p>
        </p:txBody>
      </p:sp>
      <p:sp>
        <p:nvSpPr>
          <p:cNvPr id="97" name="Rechthoek 96"/>
          <p:cNvSpPr/>
          <p:nvPr/>
        </p:nvSpPr>
        <p:spPr>
          <a:xfrm>
            <a:off x="5868144" y="5672885"/>
            <a:ext cx="1872208" cy="5040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a:t>r</a:t>
            </a:r>
            <a:r>
              <a:rPr lang="nl-BE" sz="1600" b="1" dirty="0" smtClean="0"/>
              <a:t>eview </a:t>
            </a:r>
            <a:r>
              <a:rPr lang="nl-BE" sz="1600" b="1" dirty="0" err="1" smtClean="0"/>
              <a:t>proceedings</a:t>
            </a:r>
            <a:r>
              <a:rPr lang="nl-BE" sz="1600" b="1" dirty="0" smtClean="0"/>
              <a:t>?</a:t>
            </a:r>
            <a:endParaRPr lang="nl-BE" sz="1600" b="1" dirty="0"/>
          </a:p>
        </p:txBody>
      </p:sp>
      <p:sp>
        <p:nvSpPr>
          <p:cNvPr id="100" name="Rechthoek 99"/>
          <p:cNvSpPr/>
          <p:nvPr/>
        </p:nvSpPr>
        <p:spPr>
          <a:xfrm>
            <a:off x="2077954" y="5766687"/>
            <a:ext cx="1224136" cy="4924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err="1"/>
              <a:t>f</a:t>
            </a:r>
            <a:r>
              <a:rPr lang="nl-BE" b="1" dirty="0" err="1" smtClean="0"/>
              <a:t>inal</a:t>
            </a:r>
            <a:r>
              <a:rPr lang="nl-BE" b="1" dirty="0" smtClean="0"/>
              <a:t> </a:t>
            </a:r>
            <a:r>
              <a:rPr lang="nl-BE" b="1" dirty="0" err="1" smtClean="0"/>
              <a:t>decision</a:t>
            </a:r>
            <a:endParaRPr lang="nl-BE" b="1" dirty="0"/>
          </a:p>
        </p:txBody>
      </p:sp>
      <p:sp>
        <p:nvSpPr>
          <p:cNvPr id="101" name="PIJL-RECHTS 100"/>
          <p:cNvSpPr/>
          <p:nvPr/>
        </p:nvSpPr>
        <p:spPr>
          <a:xfrm>
            <a:off x="3233486" y="43182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2" name="PIJL-RECHTS 101"/>
          <p:cNvSpPr/>
          <p:nvPr/>
        </p:nvSpPr>
        <p:spPr>
          <a:xfrm rot="10800000">
            <a:off x="7676388" y="43435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6" name="Rechte verbindingslijn met pijl 45"/>
          <p:cNvCxnSpPr>
            <a:stCxn id="53" idx="0"/>
            <a:endCxn id="53" idx="0"/>
          </p:cNvCxnSpPr>
          <p:nvPr/>
        </p:nvCxnSpPr>
        <p:spPr>
          <a:xfrm>
            <a:off x="5234282" y="4233489"/>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Rechte verbindingslijn met pijl 71"/>
          <p:cNvCxnSpPr>
            <a:stCxn id="47" idx="2"/>
          </p:cNvCxnSpPr>
          <p:nvPr/>
        </p:nvCxnSpPr>
        <p:spPr>
          <a:xfrm flipH="1">
            <a:off x="5228184" y="3762630"/>
            <a:ext cx="6098" cy="488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a:stCxn id="6" idx="2"/>
          </p:cNvCxnSpPr>
          <p:nvPr/>
        </p:nvCxnSpPr>
        <p:spPr>
          <a:xfrm>
            <a:off x="3927842" y="2528900"/>
            <a:ext cx="0" cy="281480"/>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hthoek 46"/>
          <p:cNvSpPr/>
          <p:nvPr/>
        </p:nvSpPr>
        <p:spPr>
          <a:xfrm>
            <a:off x="4556557" y="3233422"/>
            <a:ext cx="1355449" cy="5292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t>Annex II</a:t>
            </a:r>
            <a:endParaRPr lang="nl-BE" b="1" dirty="0"/>
          </a:p>
        </p:txBody>
      </p:sp>
      <p:sp>
        <p:nvSpPr>
          <p:cNvPr id="98" name="Ovaal 97"/>
          <p:cNvSpPr/>
          <p:nvPr/>
        </p:nvSpPr>
        <p:spPr>
          <a:xfrm rot="5400000">
            <a:off x="3875641" y="2300598"/>
            <a:ext cx="3999721" cy="47378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20554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 Setting the stage</a:t>
            </a:r>
            <a:endParaRPr lang="nl-BE" dirty="0"/>
          </a:p>
        </p:txBody>
      </p:sp>
      <p:sp>
        <p:nvSpPr>
          <p:cNvPr id="3" name="Tijdelijke aanduiding voor inhoud 2"/>
          <p:cNvSpPr>
            <a:spLocks noGrp="1"/>
          </p:cNvSpPr>
          <p:nvPr>
            <p:ph idx="1"/>
          </p:nvPr>
        </p:nvSpPr>
        <p:spPr>
          <a:xfrm>
            <a:off x="457200" y="2924944"/>
            <a:ext cx="8229600" cy="3552056"/>
          </a:xfrm>
        </p:spPr>
        <p:txBody>
          <a:bodyPr>
            <a:normAutofit fontScale="92500" lnSpcReduction="10000"/>
          </a:bodyPr>
          <a:lstStyle/>
          <a:p>
            <a:r>
              <a:rPr lang="en-US" b="1" dirty="0"/>
              <a:t>screening</a:t>
            </a:r>
            <a:r>
              <a:rPr lang="en-US" dirty="0"/>
              <a:t> is the part of the EIA process which determines whether an EIA is required for a particular </a:t>
            </a:r>
            <a:r>
              <a:rPr lang="en-US" dirty="0" smtClean="0"/>
              <a:t>project (annex II- projects)</a:t>
            </a:r>
          </a:p>
          <a:p>
            <a:r>
              <a:rPr lang="en-US" dirty="0" smtClean="0"/>
              <a:t>“</a:t>
            </a:r>
            <a:r>
              <a:rPr lang="en-US" b="1" i="1" dirty="0" smtClean="0"/>
              <a:t>death by a thousand cuts</a:t>
            </a:r>
            <a:r>
              <a:rPr lang="en-US" dirty="0" smtClean="0"/>
              <a:t>”-phenomenon: many </a:t>
            </a:r>
            <a:r>
              <a:rPr lang="en-US" dirty="0"/>
              <a:t>individually insignificant impacts escape </a:t>
            </a:r>
            <a:r>
              <a:rPr lang="en-US" dirty="0" smtClean="0"/>
              <a:t>a proper assessment despite </a:t>
            </a:r>
            <a:r>
              <a:rPr lang="en-US" dirty="0"/>
              <a:t>their cumulative contribution to negative pressure on the </a:t>
            </a:r>
            <a:r>
              <a:rPr lang="en-US" dirty="0" smtClean="0"/>
              <a:t>environment (see also Opinion AG </a:t>
            </a:r>
            <a:r>
              <a:rPr lang="en-US" dirty="0" err="1" smtClean="0"/>
              <a:t>Sharpston</a:t>
            </a:r>
            <a:r>
              <a:rPr lang="en-US" dirty="0" smtClean="0"/>
              <a:t>, 22 November 2012, </a:t>
            </a:r>
            <a:r>
              <a:rPr lang="en-US" dirty="0" err="1" smtClean="0"/>
              <a:t>Sweetman</a:t>
            </a:r>
            <a:r>
              <a:rPr lang="en-US" dirty="0" smtClean="0"/>
              <a:t>)</a:t>
            </a:r>
          </a:p>
          <a:p>
            <a:r>
              <a:rPr lang="en-US" b="1" dirty="0" smtClean="0"/>
              <a:t>self-regulation</a:t>
            </a:r>
            <a:r>
              <a:rPr lang="en-US" dirty="0" smtClean="0"/>
              <a:t>: prompts the applicant to modify its project at an early stage (in order to avoid significant impact)</a:t>
            </a:r>
            <a:endParaRPr lang="en-US" dirty="0"/>
          </a:p>
          <a:p>
            <a:endParaRPr lang="en-US" dirty="0"/>
          </a:p>
          <a:p>
            <a:endParaRPr lang="nl-BE" dirty="0"/>
          </a:p>
        </p:txBody>
      </p:sp>
      <p:sp>
        <p:nvSpPr>
          <p:cNvPr id="5" name="Rechthoek 6"/>
          <p:cNvSpPr/>
          <p:nvPr/>
        </p:nvSpPr>
        <p:spPr>
          <a:xfrm>
            <a:off x="611560" y="1628800"/>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a:t>
            </a:r>
            <a:r>
              <a:rPr lang="nl-BE" sz="2400" b="1" i="1" dirty="0" err="1" smtClean="0"/>
              <a:t>death</a:t>
            </a:r>
            <a:r>
              <a:rPr lang="nl-BE" sz="2400" b="1" i="1" dirty="0" smtClean="0"/>
              <a:t> </a:t>
            </a:r>
            <a:r>
              <a:rPr lang="nl-BE" sz="2400" b="1" i="1" dirty="0" err="1" smtClean="0"/>
              <a:t>by</a:t>
            </a:r>
            <a:r>
              <a:rPr lang="nl-BE" sz="2400" b="1" i="1" dirty="0" smtClean="0"/>
              <a:t> a </a:t>
            </a:r>
            <a:r>
              <a:rPr lang="nl-BE" sz="2400" b="1" i="1" dirty="0" err="1" smtClean="0"/>
              <a:t>thousand</a:t>
            </a:r>
            <a:r>
              <a:rPr lang="nl-BE" sz="2400" b="1" i="1" dirty="0" smtClean="0"/>
              <a:t> cuts</a:t>
            </a:r>
            <a:r>
              <a:rPr lang="nl-BE" sz="2400" b="1" dirty="0" smtClean="0"/>
              <a:t>”</a:t>
            </a:r>
            <a:endParaRPr lang="nl-BE" sz="2400" b="1" dirty="0"/>
          </a:p>
        </p:txBody>
      </p:sp>
      <p:pic>
        <p:nvPicPr>
          <p:cNvPr id="6" name="Picture 2" descr="E:\pictures\D1009FN1.jpg"/>
          <p:cNvPicPr>
            <a:picLocks noChangeAspect="1" noChangeArrowheads="1"/>
          </p:cNvPicPr>
          <p:nvPr/>
        </p:nvPicPr>
        <p:blipFill>
          <a:blip r:embed="rId3" cstate="print"/>
          <a:srcRect/>
          <a:stretch>
            <a:fillRect/>
          </a:stretch>
        </p:blipFill>
        <p:spPr bwMode="auto">
          <a:xfrm>
            <a:off x="5940152" y="188640"/>
            <a:ext cx="2990106" cy="2119653"/>
          </a:xfrm>
          <a:prstGeom prst="rect">
            <a:avLst/>
          </a:prstGeom>
          <a:noFill/>
        </p:spPr>
      </p:pic>
    </p:spTree>
    <p:extLst>
      <p:ext uri="{BB962C8B-B14F-4D97-AF65-F5344CB8AC3E}">
        <p14:creationId xmlns:p14="http://schemas.microsoft.com/office/powerpoint/2010/main" val="342909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 Setting the stage</a:t>
            </a:r>
            <a:endParaRPr lang="nl-BE" dirty="0"/>
          </a:p>
        </p:txBody>
      </p:sp>
      <p:sp>
        <p:nvSpPr>
          <p:cNvPr id="3" name="Tijdelijke aanduiding voor inhoud 2"/>
          <p:cNvSpPr>
            <a:spLocks noGrp="1"/>
          </p:cNvSpPr>
          <p:nvPr>
            <p:ph idx="1"/>
          </p:nvPr>
        </p:nvSpPr>
        <p:spPr>
          <a:xfrm>
            <a:off x="467544" y="1772816"/>
            <a:ext cx="8229600" cy="4632176"/>
          </a:xfrm>
        </p:spPr>
        <p:txBody>
          <a:bodyPr>
            <a:normAutofit lnSpcReduction="10000"/>
          </a:bodyPr>
          <a:lstStyle/>
          <a:p>
            <a:pPr marL="0" indent="0">
              <a:buNone/>
            </a:pPr>
            <a:endParaRPr lang="nl-BE" dirty="0" smtClean="0"/>
          </a:p>
          <a:p>
            <a:pPr marL="0" indent="0">
              <a:buNone/>
            </a:pPr>
            <a:endParaRPr lang="nl-BE" dirty="0" smtClean="0"/>
          </a:p>
          <a:p>
            <a:endParaRPr lang="en-US" dirty="0" smtClean="0"/>
          </a:p>
          <a:p>
            <a:pPr>
              <a:buNone/>
            </a:pPr>
            <a:r>
              <a:rPr lang="en-US" dirty="0" smtClean="0"/>
              <a:t>  “</a:t>
            </a:r>
            <a:r>
              <a:rPr lang="en-US" i="1" dirty="0" smtClean="0"/>
              <a:t>Projects of the classes listed in Annex II shall be made subject to an assessment, in accordance with Articles 5 to 10, where Member States consider that their characteristics so require. </a:t>
            </a:r>
            <a:r>
              <a:rPr lang="en-US" b="1" i="1" dirty="0" smtClean="0"/>
              <a:t>To this end Member States may inter alia specify certain types of projects as being subject to an </a:t>
            </a:r>
            <a:r>
              <a:rPr lang="en-US" b="1" i="1" u="sng" dirty="0" smtClean="0"/>
              <a:t>assessment</a:t>
            </a:r>
            <a:r>
              <a:rPr lang="en-US" b="1" i="1" dirty="0" smtClean="0"/>
              <a:t> or may establish the </a:t>
            </a:r>
            <a:r>
              <a:rPr lang="en-US" b="1" i="1" u="sng" dirty="0" smtClean="0"/>
              <a:t>criteria and/or thresholds</a:t>
            </a:r>
            <a:r>
              <a:rPr lang="en-US" b="1" i="1" dirty="0" smtClean="0"/>
              <a:t> necessary to determine which of the projects of the classes listed in Annex II are to be subject to an assessment in accordance with Articles 5 to 10</a:t>
            </a:r>
            <a:r>
              <a:rPr lang="en-US" dirty="0" smtClean="0"/>
              <a:t>”. </a:t>
            </a:r>
            <a:endParaRPr lang="nl-BE" dirty="0"/>
          </a:p>
        </p:txBody>
      </p:sp>
      <p:sp>
        <p:nvSpPr>
          <p:cNvPr id="7" name="Rechthoek 6"/>
          <p:cNvSpPr/>
          <p:nvPr/>
        </p:nvSpPr>
        <p:spPr>
          <a:xfrm>
            <a:off x="611560" y="1628800"/>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A lot of </a:t>
            </a:r>
            <a:r>
              <a:rPr lang="nl-BE" sz="2400" b="1" dirty="0" err="1" smtClean="0"/>
              <a:t>discretion</a:t>
            </a:r>
            <a:r>
              <a:rPr lang="nl-BE" sz="2400" b="1" dirty="0" smtClean="0"/>
              <a:t>? </a:t>
            </a:r>
            <a:endParaRPr lang="nl-BE" sz="2400" b="1" dirty="0"/>
          </a:p>
        </p:txBody>
      </p:sp>
      <p:pic>
        <p:nvPicPr>
          <p:cNvPr id="71682" name="Picture 2" descr="http://www.asser.nl/images/EEL-logo.JPG"/>
          <p:cNvPicPr>
            <a:picLocks noChangeAspect="1" noChangeArrowheads="1"/>
          </p:cNvPicPr>
          <p:nvPr/>
        </p:nvPicPr>
        <p:blipFill>
          <a:blip r:embed="rId3" cstate="print"/>
          <a:srcRect/>
          <a:stretch>
            <a:fillRect/>
          </a:stretch>
        </p:blipFill>
        <p:spPr bwMode="auto">
          <a:xfrm>
            <a:off x="6299719" y="692696"/>
            <a:ext cx="2657093" cy="1944216"/>
          </a:xfrm>
          <a:prstGeom prst="rect">
            <a:avLst/>
          </a:prstGeom>
          <a:noFill/>
        </p:spPr>
      </p:pic>
    </p:spTree>
    <p:extLst>
      <p:ext uri="{BB962C8B-B14F-4D97-AF65-F5344CB8AC3E}">
        <p14:creationId xmlns:p14="http://schemas.microsoft.com/office/powerpoint/2010/main" val="4085155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 Setting the stage</a:t>
            </a:r>
            <a:endParaRPr lang="nl-BE" dirty="0"/>
          </a:p>
        </p:txBody>
      </p:sp>
      <p:sp>
        <p:nvSpPr>
          <p:cNvPr id="3" name="Tijdelijke aanduiding voor inhoud 2"/>
          <p:cNvSpPr>
            <a:spLocks noGrp="1"/>
          </p:cNvSpPr>
          <p:nvPr>
            <p:ph idx="1"/>
          </p:nvPr>
        </p:nvSpPr>
        <p:spPr>
          <a:xfrm>
            <a:off x="457200" y="2708920"/>
            <a:ext cx="8229600" cy="3960440"/>
          </a:xfrm>
        </p:spPr>
        <p:txBody>
          <a:bodyPr>
            <a:normAutofit/>
          </a:bodyPr>
          <a:lstStyle/>
          <a:p>
            <a:r>
              <a:rPr lang="nl-BE" sz="2200" dirty="0" err="1" smtClean="0"/>
              <a:t>interpretation</a:t>
            </a:r>
            <a:r>
              <a:rPr lang="nl-BE" sz="2200" dirty="0" smtClean="0"/>
              <a:t> of the </a:t>
            </a:r>
            <a:r>
              <a:rPr lang="nl-BE" sz="2200" dirty="0" err="1" smtClean="0"/>
              <a:t>requirements</a:t>
            </a:r>
            <a:r>
              <a:rPr lang="nl-BE" sz="2200" dirty="0" smtClean="0"/>
              <a:t> </a:t>
            </a:r>
            <a:r>
              <a:rPr lang="nl-BE" sz="2200" b="1" dirty="0" err="1" smtClean="0"/>
              <a:t>differed</a:t>
            </a:r>
            <a:r>
              <a:rPr lang="nl-BE" sz="2200" dirty="0" smtClean="0"/>
              <a:t> </a:t>
            </a:r>
            <a:r>
              <a:rPr lang="nl-BE" sz="2200" dirty="0" err="1" smtClean="0"/>
              <a:t>between</a:t>
            </a:r>
            <a:r>
              <a:rPr lang="nl-BE" sz="2200" dirty="0" smtClean="0"/>
              <a:t> the MS </a:t>
            </a:r>
          </a:p>
          <a:p>
            <a:r>
              <a:rPr lang="nl-BE" sz="2200" b="1" dirty="0" err="1" smtClean="0"/>
              <a:t>not</a:t>
            </a:r>
            <a:r>
              <a:rPr lang="nl-BE" sz="2200" b="1" dirty="0" smtClean="0"/>
              <a:t> all Annex II </a:t>
            </a:r>
            <a:r>
              <a:rPr lang="nl-BE" sz="2200" b="1" dirty="0" err="1" smtClean="0"/>
              <a:t>projects</a:t>
            </a:r>
            <a:r>
              <a:rPr lang="nl-BE" sz="2200" b="1" dirty="0" smtClean="0"/>
              <a:t> </a:t>
            </a:r>
            <a:r>
              <a:rPr lang="nl-BE" sz="2200" b="1" dirty="0" err="1" smtClean="0"/>
              <a:t>needed</a:t>
            </a:r>
            <a:r>
              <a:rPr lang="nl-BE" sz="2200" b="1" dirty="0" smtClean="0"/>
              <a:t> to </a:t>
            </a:r>
            <a:r>
              <a:rPr lang="nl-BE" sz="2200" b="1" dirty="0" err="1" smtClean="0"/>
              <a:t>be</a:t>
            </a:r>
            <a:r>
              <a:rPr lang="nl-BE" sz="2200" b="1" dirty="0" smtClean="0"/>
              <a:t> </a:t>
            </a:r>
            <a:r>
              <a:rPr lang="nl-BE" sz="2200" b="1" dirty="0" err="1" smtClean="0"/>
              <a:t>covered</a:t>
            </a:r>
            <a:r>
              <a:rPr lang="nl-BE" sz="2200" dirty="0" smtClean="0"/>
              <a:t> (eg Germany)</a:t>
            </a:r>
          </a:p>
          <a:p>
            <a:r>
              <a:rPr lang="nl-BE" sz="2200" dirty="0" smtClean="0"/>
              <a:t>most MS have </a:t>
            </a:r>
            <a:r>
              <a:rPr lang="nl-BE" sz="2200" dirty="0" err="1" smtClean="0"/>
              <a:t>adopted</a:t>
            </a:r>
            <a:r>
              <a:rPr lang="nl-BE" sz="2200" dirty="0" smtClean="0"/>
              <a:t> </a:t>
            </a:r>
            <a:r>
              <a:rPr lang="nl-BE" sz="2200" dirty="0" err="1" smtClean="0"/>
              <a:t>some</a:t>
            </a:r>
            <a:r>
              <a:rPr lang="nl-BE" sz="2200" dirty="0" smtClean="0"/>
              <a:t> </a:t>
            </a:r>
            <a:r>
              <a:rPr lang="nl-BE" sz="2200" b="1" dirty="0" smtClean="0"/>
              <a:t>thresholds and/or criteria</a:t>
            </a:r>
            <a:r>
              <a:rPr lang="nl-BE" sz="2200" dirty="0" smtClean="0"/>
              <a:t>, </a:t>
            </a:r>
            <a:r>
              <a:rPr lang="nl-BE" sz="2200" dirty="0" err="1" smtClean="0"/>
              <a:t>yet</a:t>
            </a:r>
            <a:r>
              <a:rPr lang="nl-BE" sz="2200" dirty="0" smtClean="0"/>
              <a:t> the thresholds </a:t>
            </a:r>
            <a:r>
              <a:rPr lang="nl-BE" sz="2200" dirty="0" err="1" smtClean="0"/>
              <a:t>vary</a:t>
            </a:r>
            <a:r>
              <a:rPr lang="nl-BE" sz="2200" dirty="0" smtClean="0"/>
              <a:t> </a:t>
            </a:r>
            <a:r>
              <a:rPr lang="nl-BE" sz="2200" dirty="0" err="1" smtClean="0"/>
              <a:t>widely</a:t>
            </a:r>
            <a:r>
              <a:rPr lang="nl-BE" sz="2200" dirty="0" smtClean="0"/>
              <a:t> (</a:t>
            </a:r>
            <a:r>
              <a:rPr lang="nl-BE" sz="2200" dirty="0" err="1" smtClean="0"/>
              <a:t>implications</a:t>
            </a:r>
            <a:r>
              <a:rPr lang="nl-BE" sz="2200" dirty="0" smtClean="0"/>
              <a:t> </a:t>
            </a:r>
            <a:r>
              <a:rPr lang="nl-BE" sz="2200" dirty="0" err="1" smtClean="0"/>
              <a:t>for</a:t>
            </a:r>
            <a:r>
              <a:rPr lang="nl-BE" sz="2200" dirty="0" smtClean="0"/>
              <a:t> </a:t>
            </a:r>
            <a:r>
              <a:rPr lang="nl-BE" sz="2200" dirty="0" err="1" smtClean="0"/>
              <a:t>number</a:t>
            </a:r>
            <a:r>
              <a:rPr lang="nl-BE" sz="2200" dirty="0" smtClean="0"/>
              <a:t> </a:t>
            </a:r>
            <a:r>
              <a:rPr lang="nl-BE" sz="2200" dirty="0" err="1" smtClean="0"/>
              <a:t>EIAs</a:t>
            </a:r>
            <a:r>
              <a:rPr lang="nl-BE" sz="2200" dirty="0" smtClean="0"/>
              <a:t>)</a:t>
            </a:r>
          </a:p>
          <a:p>
            <a:r>
              <a:rPr lang="nl-BE" sz="2200" dirty="0" smtClean="0"/>
              <a:t>in </a:t>
            </a:r>
            <a:r>
              <a:rPr lang="nl-BE" sz="2200" dirty="0" err="1" smtClean="0"/>
              <a:t>some</a:t>
            </a:r>
            <a:r>
              <a:rPr lang="nl-BE" sz="2200" dirty="0" smtClean="0"/>
              <a:t> MS </a:t>
            </a:r>
            <a:r>
              <a:rPr lang="nl-BE" sz="2200" b="1" dirty="0" err="1" smtClean="0"/>
              <a:t>legally</a:t>
            </a:r>
            <a:r>
              <a:rPr lang="nl-BE" sz="2200" b="1" dirty="0" smtClean="0"/>
              <a:t> binding thresholds </a:t>
            </a:r>
            <a:r>
              <a:rPr lang="nl-BE" sz="2200" dirty="0" smtClean="0"/>
              <a:t>are </a:t>
            </a:r>
            <a:r>
              <a:rPr lang="nl-BE" sz="2200" dirty="0" err="1" smtClean="0"/>
              <a:t>used</a:t>
            </a:r>
            <a:r>
              <a:rPr lang="nl-BE" sz="2200" dirty="0" smtClean="0"/>
              <a:t>, in </a:t>
            </a:r>
            <a:r>
              <a:rPr lang="nl-BE" sz="2200" dirty="0" err="1" smtClean="0"/>
              <a:t>other</a:t>
            </a:r>
            <a:r>
              <a:rPr lang="nl-BE" sz="2200" dirty="0" smtClean="0"/>
              <a:t> MS </a:t>
            </a:r>
            <a:r>
              <a:rPr lang="nl-BE" sz="2200" b="1" dirty="0" err="1" smtClean="0"/>
              <a:t>indicative</a:t>
            </a:r>
            <a:r>
              <a:rPr lang="nl-BE" sz="2200" b="1" dirty="0" smtClean="0"/>
              <a:t> criteria </a:t>
            </a:r>
            <a:r>
              <a:rPr lang="nl-BE" sz="2200" dirty="0" smtClean="0"/>
              <a:t>to support a </a:t>
            </a:r>
            <a:r>
              <a:rPr lang="nl-BE" sz="2200" dirty="0" err="1" smtClean="0"/>
              <a:t>case-by-case</a:t>
            </a:r>
            <a:r>
              <a:rPr lang="nl-BE" sz="2200" dirty="0" smtClean="0"/>
              <a:t> system</a:t>
            </a:r>
          </a:p>
          <a:p>
            <a:r>
              <a:rPr lang="nl-BE" sz="2200" b="1" dirty="0" err="1" smtClean="0"/>
              <a:t>mini-assessments</a:t>
            </a:r>
            <a:r>
              <a:rPr lang="nl-BE" sz="2200" dirty="0" smtClean="0"/>
              <a:t> are </a:t>
            </a:r>
            <a:r>
              <a:rPr lang="nl-BE" sz="2200" dirty="0" err="1" smtClean="0"/>
              <a:t>used</a:t>
            </a:r>
            <a:r>
              <a:rPr lang="nl-BE" sz="2200" dirty="0" smtClean="0"/>
              <a:t> in order to </a:t>
            </a:r>
            <a:r>
              <a:rPr lang="nl-BE" sz="2200" dirty="0" err="1" smtClean="0"/>
              <a:t>further</a:t>
            </a:r>
            <a:r>
              <a:rPr lang="nl-BE" sz="2200" dirty="0" smtClean="0"/>
              <a:t> </a:t>
            </a:r>
            <a:r>
              <a:rPr lang="nl-BE" sz="2200" dirty="0" err="1" smtClean="0"/>
              <a:t>implement</a:t>
            </a:r>
            <a:r>
              <a:rPr lang="nl-BE" sz="2200" dirty="0" smtClean="0"/>
              <a:t> the </a:t>
            </a:r>
            <a:r>
              <a:rPr lang="nl-BE" sz="2200" dirty="0" err="1" smtClean="0"/>
              <a:t>screening-obligations</a:t>
            </a:r>
            <a:endParaRPr lang="nl-BE" sz="2200" dirty="0" smtClean="0"/>
          </a:p>
          <a:p>
            <a:pPr>
              <a:buNone/>
            </a:pPr>
            <a:r>
              <a:rPr lang="nl-BE" sz="2200" dirty="0" smtClean="0"/>
              <a:t>(</a:t>
            </a:r>
            <a:r>
              <a:rPr lang="nl-BE" sz="2200" dirty="0" err="1" smtClean="0"/>
              <a:t>Commission</a:t>
            </a:r>
            <a:r>
              <a:rPr lang="nl-BE" sz="2200" dirty="0" smtClean="0"/>
              <a:t> Report, 1997)</a:t>
            </a:r>
          </a:p>
          <a:p>
            <a:pPr>
              <a:buNone/>
            </a:pPr>
            <a:endParaRPr lang="nl-BE" sz="2200" dirty="0" smtClean="0"/>
          </a:p>
          <a:p>
            <a:endParaRPr lang="nl-BE" sz="2200" dirty="0" smtClean="0"/>
          </a:p>
          <a:p>
            <a:endParaRPr lang="nl-BE" dirty="0" smtClean="0"/>
          </a:p>
          <a:p>
            <a:endParaRPr lang="nl-BE" dirty="0" smtClean="0"/>
          </a:p>
          <a:p>
            <a:endParaRPr lang="nl-BE" dirty="0"/>
          </a:p>
        </p:txBody>
      </p:sp>
      <p:sp>
        <p:nvSpPr>
          <p:cNvPr id="5" name="Rechthoek 6"/>
          <p:cNvSpPr/>
          <p:nvPr/>
        </p:nvSpPr>
        <p:spPr>
          <a:xfrm>
            <a:off x="611560" y="1628800"/>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err="1" smtClean="0"/>
              <a:t>Ambiguous</a:t>
            </a:r>
            <a:r>
              <a:rPr lang="nl-BE" sz="2400" b="1" dirty="0" smtClean="0"/>
              <a:t> response </a:t>
            </a:r>
            <a:r>
              <a:rPr lang="nl-BE" sz="2400" b="1" dirty="0" err="1" smtClean="0"/>
              <a:t>by</a:t>
            </a:r>
            <a:r>
              <a:rPr lang="nl-BE" sz="2400" b="1" dirty="0" smtClean="0"/>
              <a:t> </a:t>
            </a:r>
            <a:r>
              <a:rPr lang="nl-BE" sz="2400" b="1" dirty="0" err="1" smtClean="0"/>
              <a:t>Member</a:t>
            </a:r>
            <a:r>
              <a:rPr lang="nl-BE" sz="2400" b="1" dirty="0" smtClean="0"/>
              <a:t> </a:t>
            </a:r>
            <a:r>
              <a:rPr lang="nl-BE" sz="2400" b="1" dirty="0" err="1" smtClean="0"/>
              <a:t>States</a:t>
            </a:r>
            <a:endParaRPr lang="nl-BE" sz="2400" b="1" dirty="0"/>
          </a:p>
        </p:txBody>
      </p:sp>
      <p:pic>
        <p:nvPicPr>
          <p:cNvPr id="5122" name="Picture 2" descr="http://www.city.sendai.jp/kankyou/kanri/media/img_ordinance/ordinance6.gif"/>
          <p:cNvPicPr>
            <a:picLocks noChangeAspect="1" noChangeArrowheads="1"/>
          </p:cNvPicPr>
          <p:nvPr/>
        </p:nvPicPr>
        <p:blipFill>
          <a:blip r:embed="rId3" cstate="print"/>
          <a:srcRect/>
          <a:stretch>
            <a:fillRect/>
          </a:stretch>
        </p:blipFill>
        <p:spPr bwMode="auto">
          <a:xfrm>
            <a:off x="6804248" y="188640"/>
            <a:ext cx="1905000" cy="2419351"/>
          </a:xfrm>
          <a:prstGeom prst="rect">
            <a:avLst/>
          </a:prstGeom>
          <a:noFill/>
        </p:spPr>
      </p:pic>
    </p:spTree>
    <p:extLst>
      <p:ext uri="{BB962C8B-B14F-4D97-AF65-F5344CB8AC3E}">
        <p14:creationId xmlns:p14="http://schemas.microsoft.com/office/powerpoint/2010/main" val="1620554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 Setting the stage</a:t>
            </a:r>
            <a:endParaRPr lang="nl-BE" dirty="0"/>
          </a:p>
        </p:txBody>
      </p:sp>
      <p:sp>
        <p:nvSpPr>
          <p:cNvPr id="3" name="Tijdelijke aanduiding voor inhoud 2"/>
          <p:cNvSpPr>
            <a:spLocks noGrp="1"/>
          </p:cNvSpPr>
          <p:nvPr>
            <p:ph idx="1"/>
          </p:nvPr>
        </p:nvSpPr>
        <p:spPr>
          <a:xfrm>
            <a:off x="467544" y="1772816"/>
            <a:ext cx="8229600" cy="4632176"/>
          </a:xfrm>
        </p:spPr>
        <p:txBody>
          <a:bodyPr>
            <a:normAutofit/>
          </a:bodyPr>
          <a:lstStyle/>
          <a:p>
            <a:pPr marL="0" indent="0">
              <a:buNone/>
            </a:pPr>
            <a:endParaRPr lang="nl-BE" dirty="0" smtClean="0"/>
          </a:p>
          <a:p>
            <a:pPr marL="0" indent="0">
              <a:buNone/>
            </a:pPr>
            <a:endParaRPr lang="nl-BE" dirty="0"/>
          </a:p>
          <a:p>
            <a:pPr>
              <a:buNone/>
            </a:pPr>
            <a:endParaRPr lang="nl-BE" sz="2000" dirty="0" smtClean="0"/>
          </a:p>
          <a:p>
            <a:pPr>
              <a:buNone/>
            </a:pPr>
            <a:r>
              <a:rPr lang="nl-BE" sz="2000" dirty="0" err="1" smtClean="0"/>
              <a:t>Commission</a:t>
            </a:r>
            <a:r>
              <a:rPr lang="nl-BE" sz="2000" dirty="0" smtClean="0"/>
              <a:t> Report, 2003</a:t>
            </a:r>
          </a:p>
          <a:p>
            <a:pPr>
              <a:buNone/>
            </a:pPr>
            <a:endParaRPr lang="en-US" dirty="0"/>
          </a:p>
          <a:p>
            <a:endParaRPr lang="en-US" dirty="0" smtClean="0"/>
          </a:p>
        </p:txBody>
      </p:sp>
      <p:sp>
        <p:nvSpPr>
          <p:cNvPr id="4" name="Rechthoek 3"/>
          <p:cNvSpPr/>
          <p:nvPr/>
        </p:nvSpPr>
        <p:spPr>
          <a:xfrm>
            <a:off x="611560" y="1628800"/>
            <a:ext cx="482453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smtClean="0"/>
              <a:t>‘</a:t>
            </a:r>
            <a:r>
              <a:rPr lang="nl-BE" sz="2400" b="1" dirty="0" err="1" smtClean="0"/>
              <a:t>Traffic</a:t>
            </a:r>
            <a:r>
              <a:rPr lang="nl-BE" sz="2400" b="1" dirty="0" smtClean="0"/>
              <a:t> </a:t>
            </a:r>
            <a:r>
              <a:rPr lang="nl-BE" sz="2400" b="1" dirty="0" err="1" smtClean="0"/>
              <a:t>light</a:t>
            </a:r>
            <a:r>
              <a:rPr lang="nl-BE" sz="2400" b="1" dirty="0" smtClean="0"/>
              <a:t>’ </a:t>
            </a:r>
            <a:r>
              <a:rPr lang="nl-BE" sz="2400" b="1" dirty="0" err="1" smtClean="0"/>
              <a:t>Approach</a:t>
            </a:r>
            <a:endParaRPr lang="nl-BE" sz="2400" b="1" dirty="0"/>
          </a:p>
        </p:txBody>
      </p:sp>
      <p:sp>
        <p:nvSpPr>
          <p:cNvPr id="7" name="Rechthoek 6"/>
          <p:cNvSpPr/>
          <p:nvPr/>
        </p:nvSpPr>
        <p:spPr>
          <a:xfrm>
            <a:off x="1187624" y="3861048"/>
            <a:ext cx="2088232" cy="12241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Exclusion</a:t>
            </a:r>
            <a:r>
              <a:rPr lang="nl-BE" dirty="0" smtClean="0"/>
              <a:t> Thresholds and criteria</a:t>
            </a:r>
            <a:endParaRPr lang="nl-BE" dirty="0"/>
          </a:p>
        </p:txBody>
      </p:sp>
      <p:sp>
        <p:nvSpPr>
          <p:cNvPr id="8" name="Rechthoek 7"/>
          <p:cNvSpPr/>
          <p:nvPr/>
        </p:nvSpPr>
        <p:spPr>
          <a:xfrm>
            <a:off x="3275856" y="3861048"/>
            <a:ext cx="1872208" cy="12241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Indicative</a:t>
            </a:r>
            <a:r>
              <a:rPr lang="nl-BE" dirty="0" smtClean="0"/>
              <a:t> Thresholds and criteria </a:t>
            </a:r>
            <a:endParaRPr lang="nl-BE" dirty="0"/>
          </a:p>
        </p:txBody>
      </p:sp>
      <p:sp>
        <p:nvSpPr>
          <p:cNvPr id="9" name="Rechthoek 8"/>
          <p:cNvSpPr/>
          <p:nvPr/>
        </p:nvSpPr>
        <p:spPr>
          <a:xfrm>
            <a:off x="5148064" y="3861048"/>
            <a:ext cx="1850504" cy="122413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Mandatory</a:t>
            </a:r>
            <a:r>
              <a:rPr lang="nl-BE" dirty="0" smtClean="0"/>
              <a:t> thresholds and  criteria</a:t>
            </a:r>
            <a:endParaRPr lang="nl-BE" dirty="0"/>
          </a:p>
        </p:txBody>
      </p:sp>
      <p:sp>
        <p:nvSpPr>
          <p:cNvPr id="10" name="Rechthoek 9"/>
          <p:cNvSpPr/>
          <p:nvPr/>
        </p:nvSpPr>
        <p:spPr>
          <a:xfrm>
            <a:off x="1259632" y="5445224"/>
            <a:ext cx="2016224"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No EIA </a:t>
            </a:r>
            <a:endParaRPr lang="nl-BE" dirty="0"/>
          </a:p>
        </p:txBody>
      </p:sp>
      <p:sp>
        <p:nvSpPr>
          <p:cNvPr id="11" name="Rechthoek 10"/>
          <p:cNvSpPr/>
          <p:nvPr/>
        </p:nvSpPr>
        <p:spPr>
          <a:xfrm>
            <a:off x="3275856" y="5445224"/>
            <a:ext cx="1872208"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EIA Must  Be </a:t>
            </a:r>
            <a:r>
              <a:rPr lang="nl-BE" dirty="0" err="1" smtClean="0"/>
              <a:t>Considered</a:t>
            </a:r>
            <a:endParaRPr lang="nl-BE" dirty="0"/>
          </a:p>
        </p:txBody>
      </p:sp>
      <p:sp>
        <p:nvSpPr>
          <p:cNvPr id="12" name="Rechthoek 11"/>
          <p:cNvSpPr/>
          <p:nvPr/>
        </p:nvSpPr>
        <p:spPr>
          <a:xfrm>
            <a:off x="5148064" y="5445224"/>
            <a:ext cx="1800200" cy="576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EIA </a:t>
            </a:r>
            <a:r>
              <a:rPr lang="nl-BE" u="sng" dirty="0" smtClean="0"/>
              <a:t>is</a:t>
            </a:r>
            <a:r>
              <a:rPr lang="nl-BE" dirty="0" smtClean="0"/>
              <a:t> </a:t>
            </a:r>
            <a:r>
              <a:rPr lang="nl-BE" dirty="0" err="1" smtClean="0"/>
              <a:t>required</a:t>
            </a:r>
            <a:endParaRPr lang="nl-BE" dirty="0"/>
          </a:p>
        </p:txBody>
      </p:sp>
      <p:sp>
        <p:nvSpPr>
          <p:cNvPr id="14" name="Ovaal 13"/>
          <p:cNvSpPr/>
          <p:nvPr/>
        </p:nvSpPr>
        <p:spPr>
          <a:xfrm rot="5400000">
            <a:off x="575556" y="3609020"/>
            <a:ext cx="3168352" cy="2664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PIJL-RECHTS 14"/>
          <p:cNvSpPr/>
          <p:nvPr/>
        </p:nvSpPr>
        <p:spPr>
          <a:xfrm>
            <a:off x="179512" y="47251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074" name="Picture 2" descr="https://www.auroragov.org/cs/groups/public/documents/digitalmedia/009929.jpg"/>
          <p:cNvPicPr>
            <a:picLocks noChangeAspect="1" noChangeArrowheads="1"/>
          </p:cNvPicPr>
          <p:nvPr/>
        </p:nvPicPr>
        <p:blipFill>
          <a:blip r:embed="rId3" cstate="print"/>
          <a:srcRect/>
          <a:stretch>
            <a:fillRect/>
          </a:stretch>
        </p:blipFill>
        <p:spPr bwMode="auto">
          <a:xfrm>
            <a:off x="5868144" y="188640"/>
            <a:ext cx="2986683" cy="2600007"/>
          </a:xfrm>
          <a:prstGeom prst="rect">
            <a:avLst/>
          </a:prstGeom>
          <a:noFill/>
        </p:spPr>
      </p:pic>
    </p:spTree>
    <p:extLst>
      <p:ext uri="{BB962C8B-B14F-4D97-AF65-F5344CB8AC3E}">
        <p14:creationId xmlns:p14="http://schemas.microsoft.com/office/powerpoint/2010/main" val="1345043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II. </a:t>
            </a:r>
            <a:r>
              <a:rPr lang="nl-BE" dirty="0" err="1" smtClean="0"/>
              <a:t>Strict</a:t>
            </a:r>
            <a:r>
              <a:rPr lang="nl-BE" dirty="0" smtClean="0"/>
              <a:t> case </a:t>
            </a:r>
            <a:r>
              <a:rPr lang="nl-BE" dirty="0" err="1" smtClean="0"/>
              <a:t>law</a:t>
            </a:r>
            <a:endParaRPr lang="nl-BE" dirty="0"/>
          </a:p>
        </p:txBody>
      </p:sp>
      <p:sp>
        <p:nvSpPr>
          <p:cNvPr id="3" name="Tijdelijke aanduiding voor tekst 2"/>
          <p:cNvSpPr>
            <a:spLocks noGrp="1"/>
          </p:cNvSpPr>
          <p:nvPr>
            <p:ph type="body" idx="1"/>
          </p:nvPr>
        </p:nvSpPr>
        <p:spPr/>
        <p:txBody>
          <a:bodyPr/>
          <a:lstStyle/>
          <a:p>
            <a:endParaRPr lang="nl-BE"/>
          </a:p>
        </p:txBody>
      </p:sp>
    </p:spTree>
    <p:extLst>
      <p:ext uri="{BB962C8B-B14F-4D97-AF65-F5344CB8AC3E}">
        <p14:creationId xmlns:p14="http://schemas.microsoft.com/office/powerpoint/2010/main" val="34937385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lderheid">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Kantoor - klassie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lderhei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4960</TotalTime>
  <Words>6646</Words>
  <Application>Microsoft Office PowerPoint</Application>
  <PresentationFormat>Diavoorstelling (4:3)</PresentationFormat>
  <Paragraphs>373</Paragraphs>
  <Slides>35</Slides>
  <Notes>35</Notes>
  <HiddenSlides>0</HiddenSlides>
  <MMClips>0</MMClips>
  <ScaleCrop>false</ScaleCrop>
  <HeadingPairs>
    <vt:vector size="4" baseType="variant">
      <vt:variant>
        <vt:lpstr>Thema</vt:lpstr>
      </vt:variant>
      <vt:variant>
        <vt:i4>1</vt:i4>
      </vt:variant>
      <vt:variant>
        <vt:lpstr>Diatitels</vt:lpstr>
      </vt:variant>
      <vt:variant>
        <vt:i4>35</vt:i4>
      </vt:variant>
    </vt:vector>
  </HeadingPairs>
  <TitlesOfParts>
    <vt:vector size="36" baseType="lpstr">
      <vt:lpstr>Helderheid</vt:lpstr>
      <vt:lpstr>Screening in the framework of the EIA Directive: how to avoid a death by a thousand cuts?</vt:lpstr>
      <vt:lpstr>Overview </vt:lpstr>
      <vt:lpstr>I. Setting the stage</vt:lpstr>
      <vt:lpstr>I. Setting the stage</vt:lpstr>
      <vt:lpstr>I. Setting the stage</vt:lpstr>
      <vt:lpstr>I. Setting the stage</vt:lpstr>
      <vt:lpstr>I. Setting the stage</vt:lpstr>
      <vt:lpstr>I. Setting the stage</vt:lpstr>
      <vt:lpstr>II. Strict case law</vt:lpstr>
      <vt:lpstr>II. Strict case law</vt:lpstr>
      <vt:lpstr>II. Strict case law</vt:lpstr>
      <vt:lpstr>II. Strict case law</vt:lpstr>
      <vt:lpstr>II. Strict case law</vt:lpstr>
      <vt:lpstr>II. Strict case law</vt:lpstr>
      <vt:lpstr>II. Strict case-law</vt:lpstr>
      <vt:lpstr>III. Implementation issues</vt:lpstr>
      <vt:lpstr>III. Lingering implementation issues </vt:lpstr>
      <vt:lpstr>III. Implementation issues</vt:lpstr>
      <vt:lpstr>III. Implementation issues</vt:lpstr>
      <vt:lpstr>III. Implementation issues</vt:lpstr>
      <vt:lpstr>III. Implementation issues</vt:lpstr>
      <vt:lpstr>III. Implementation issues</vt:lpstr>
      <vt:lpstr>III. Implementation issues</vt:lpstr>
      <vt:lpstr>IV. Lessons learned?</vt:lpstr>
      <vt:lpstr>IV. Lessons learned? </vt:lpstr>
      <vt:lpstr>IV. Lessons learned?</vt:lpstr>
      <vt:lpstr>IV. Lessons learned?</vt:lpstr>
      <vt:lpstr>V. the commission’s proposal</vt:lpstr>
      <vt:lpstr>V. The EC’s Proposal</vt:lpstr>
      <vt:lpstr>V. The EC’s Proposal </vt:lpstr>
      <vt:lpstr>V. The EC’s Proposal </vt:lpstr>
      <vt:lpstr>V. The EC’s Proposal </vt:lpstr>
      <vt:lpstr>V. The EC’s Proposal </vt:lpstr>
      <vt:lpstr>VI. Conclusions and outlook</vt:lpstr>
      <vt:lpstr>VI. Conclusions and outlook</vt:lpstr>
    </vt:vector>
  </TitlesOfParts>
  <Company>UGent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acliquet</dc:creator>
  <cp:lastModifiedBy>Hendrik Schoukens</cp:lastModifiedBy>
  <cp:revision>602</cp:revision>
  <cp:lastPrinted>2013-05-20T12:42:26Z</cp:lastPrinted>
  <dcterms:created xsi:type="dcterms:W3CDTF">2012-02-20T11:36:04Z</dcterms:created>
  <dcterms:modified xsi:type="dcterms:W3CDTF">2013-05-26T14:04:18Z</dcterms:modified>
</cp:coreProperties>
</file>